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theme/theme7.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8.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9.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0.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11.xml" ContentType="application/vnd.openxmlformats-officedocument.theme+xml"/>
  <Override PartName="/ppt/slideLayouts/slideLayout50.xml" ContentType="application/vnd.openxmlformats-officedocument.presentationml.slideLayout+xml"/>
  <Override PartName="/ppt/theme/theme12.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64" r:id="rId4"/>
    <p:sldMasterId id="2147483733" r:id="rId5"/>
    <p:sldMasterId id="2147483840" r:id="rId6"/>
    <p:sldMasterId id="2147483849" r:id="rId7"/>
    <p:sldMasterId id="2147483854" r:id="rId8"/>
    <p:sldMasterId id="2147483859" r:id="rId9"/>
    <p:sldMasterId id="2147483825" r:id="rId10"/>
    <p:sldMasterId id="2147483866" r:id="rId11"/>
    <p:sldMasterId id="2147483883" r:id="rId12"/>
    <p:sldMasterId id="2147483888" r:id="rId13"/>
    <p:sldMasterId id="2147483897" r:id="rId14"/>
    <p:sldMasterId id="2147483910" r:id="rId15"/>
    <p:sldMasterId id="2147483912" r:id="rId16"/>
  </p:sldMasterIdLst>
  <p:notesMasterIdLst>
    <p:notesMasterId r:id="rId46"/>
  </p:notesMasterIdLst>
  <p:handoutMasterIdLst>
    <p:handoutMasterId r:id="rId47"/>
  </p:handoutMasterIdLst>
  <p:sldIdLst>
    <p:sldId id="256" r:id="rId17"/>
    <p:sldId id="907" r:id="rId18"/>
    <p:sldId id="439" r:id="rId19"/>
    <p:sldId id="1030" r:id="rId20"/>
    <p:sldId id="1031" r:id="rId21"/>
    <p:sldId id="1032" r:id="rId22"/>
    <p:sldId id="1008" r:id="rId23"/>
    <p:sldId id="2352" r:id="rId24"/>
    <p:sldId id="619" r:id="rId25"/>
    <p:sldId id="1034" r:id="rId26"/>
    <p:sldId id="622" r:id="rId27"/>
    <p:sldId id="1039" r:id="rId28"/>
    <p:sldId id="298" r:id="rId29"/>
    <p:sldId id="299" r:id="rId30"/>
    <p:sldId id="300" r:id="rId31"/>
    <p:sldId id="302" r:id="rId32"/>
    <p:sldId id="303" r:id="rId33"/>
    <p:sldId id="304" r:id="rId34"/>
    <p:sldId id="2353" r:id="rId35"/>
    <p:sldId id="2354" r:id="rId36"/>
    <p:sldId id="2355" r:id="rId37"/>
    <p:sldId id="308" r:id="rId38"/>
    <p:sldId id="311" r:id="rId39"/>
    <p:sldId id="309" r:id="rId40"/>
    <p:sldId id="310" r:id="rId41"/>
    <p:sldId id="313" r:id="rId42"/>
    <p:sldId id="2502" r:id="rId43"/>
    <p:sldId id="314" r:id="rId44"/>
    <p:sldId id="269" r:id="rId45"/>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9F1C"/>
    <a:srgbClr val="FFFFFF"/>
    <a:srgbClr val="FDE1B9"/>
    <a:srgbClr val="FF0000"/>
    <a:srgbClr val="F7A39F"/>
    <a:srgbClr val="60C3AD"/>
    <a:srgbClr val="D8E9C5"/>
    <a:srgbClr val="8CC055"/>
    <a:srgbClr val="0070C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AE3935-FB32-4449-81CE-0173272DE31E}" v="59" dt="2026-05-19T13:37:33.2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58" autoAdjust="0"/>
    <p:restoredTop sz="69048" autoAdjust="0"/>
  </p:normalViewPr>
  <p:slideViewPr>
    <p:cSldViewPr>
      <p:cViewPr varScale="1">
        <p:scale>
          <a:sx n="44" d="100"/>
          <a:sy n="44" d="100"/>
        </p:scale>
        <p:origin x="1708"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3134"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3.xml"/><Relationship Id="rId11" Type="http://schemas.openxmlformats.org/officeDocument/2006/relationships/slideMaster" Target="slideMasters/slideMaster8.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slide" Target="slides/slide28.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notesMaster" Target="notesMasters/notesMaster1.xml"/><Relationship Id="rId20" Type="http://schemas.openxmlformats.org/officeDocument/2006/relationships/slide" Target="slides/slide4.xml"/><Relationship Id="rId41"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E7DF66E-7D05-4C88-9F84-72FA38B25BB5}" type="datetimeFigureOut">
              <a:rPr lang="nl-BE" smtClean="0"/>
              <a:pPr/>
              <a:t>27/05/2026</a:t>
            </a:fld>
            <a:endParaRPr lang="nl-BE"/>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390C7CA-4B80-454B-9FD3-3BD4EB5A7682}" type="slidenum">
              <a:rPr lang="nl-BE" smtClean="0"/>
              <a:pPr/>
              <a:t>‹#›</a:t>
            </a:fld>
            <a:endParaRPr lang="nl-B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E225B1-7743-46AE-9837-22FF8FDB98D6}" type="datetimeFigureOut">
              <a:rPr lang="nl-BE" smtClean="0"/>
              <a:pPr/>
              <a:t>27/05/2026</a:t>
            </a:fld>
            <a:endParaRPr lang="nl-B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BB3B00-6D5E-4857-B6EF-8236B708E0D6}" type="slidenum">
              <a:rPr lang="nl-BE" smtClean="0"/>
              <a:pPr/>
              <a:t>‹#›</a:t>
            </a:fld>
            <a:endParaRPr lang="nl-B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b="1" u="sng">
                <a:cs typeface="Calibri" panose="020F0502020204030204"/>
              </a:rPr>
              <a:t>Op wie is dit speelgoed gericht?</a:t>
            </a:r>
            <a:endParaRPr lang="nl-BE">
              <a:cs typeface="Calibri" panose="020F0502020204030204"/>
            </a:endParaRPr>
          </a:p>
          <a:p>
            <a:endParaRPr lang="nl-BE">
              <a:cs typeface="Calibri" panose="020F0502020204030204"/>
            </a:endParaRPr>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B28BE5-7595-42E5-AD15-C445B134261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42806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r>
              <a:rPr lang="nl-BE" dirty="0"/>
              <a:t>‘Transgender’ is een koepelterm (transgenderparaplu).</a:t>
            </a:r>
          </a:p>
          <a:p>
            <a:endParaRPr lang="nl-BE" dirty="0"/>
          </a:p>
          <a:p>
            <a:endParaRPr lang="nl-BE" dirty="0"/>
          </a:p>
          <a:p>
            <a:r>
              <a:rPr lang="nl-BE" dirty="0"/>
              <a:t>Waar</a:t>
            </a:r>
            <a:r>
              <a:rPr lang="nl-BE" baseline="0" dirty="0"/>
              <a:t> de meeste mensen aan denken bij het woord transgender, zijn trans mannen en trans vrouwen – ook wel, personen die zich identificeren met één van de binaire genders (man of vrouw) en zo door het leven gaan.</a:t>
            </a:r>
          </a:p>
          <a:p>
            <a:r>
              <a:rPr lang="nl-BE" baseline="0" dirty="0"/>
              <a:t>Op de foto:</a:t>
            </a:r>
            <a:endParaRPr lang="nl-BE" baseline="0" dirty="0">
              <a:ea typeface="Calibri"/>
              <a:cs typeface="Calibri"/>
            </a:endParaRPr>
          </a:p>
          <a:p>
            <a:r>
              <a:rPr lang="nl-BE" baseline="0" dirty="0"/>
              <a:t>Petra de Sutter: gynaecologe, vicepremier en minister van Ambtenarenzaken</a:t>
            </a:r>
            <a:endParaRPr lang="nl-BE" baseline="0" dirty="0">
              <a:ea typeface="Calibri"/>
              <a:cs typeface="Calibri"/>
            </a:endParaRPr>
          </a:p>
          <a:p>
            <a:r>
              <a:rPr lang="nl-BE" baseline="0" dirty="0"/>
              <a:t>Sam </a:t>
            </a:r>
            <a:r>
              <a:rPr lang="nl-BE" baseline="0" dirty="0" err="1"/>
              <a:t>Bettens</a:t>
            </a:r>
            <a:r>
              <a:rPr lang="nl-BE" baseline="0" dirty="0"/>
              <a:t>: zanger, vooral bekend van K’s </a:t>
            </a:r>
            <a:r>
              <a:rPr lang="nl-BE" baseline="0" dirty="0" err="1"/>
              <a:t>Choice</a:t>
            </a:r>
            <a:endParaRPr lang="nl-BE" dirty="0"/>
          </a:p>
          <a:p>
            <a:endParaRPr lang="nl-BE" dirty="0"/>
          </a:p>
          <a:p>
            <a:endParaRPr lang="nl-BE" dirty="0"/>
          </a:p>
          <a:p>
            <a:r>
              <a:rPr lang="nl-BE" dirty="0"/>
              <a:t> “binaire” trans personen (die dus een volledige transitie verlopen) zijn een minderheid van de trans personen! Veel trans personen doorlopen geen of geen volledige transitie, of een transitie op bepaalde vlakken (bv. Wel sociaal en juridisch, maar niet medisch).</a:t>
            </a:r>
            <a:endParaRPr lang="en-US" dirty="0"/>
          </a:p>
          <a:p>
            <a:endParaRPr lang="nl-BE" dirty="0"/>
          </a:p>
          <a:p>
            <a:r>
              <a:rPr lang="nl-BE" dirty="0"/>
              <a:t>Het is niet altijd zichtbaar dat iemand trans is. Je moet niet in transitie gaan om trans te zijn. </a:t>
            </a:r>
          </a:p>
          <a:p>
            <a:endParaRPr lang="nl-BE" dirty="0"/>
          </a:p>
          <a:p>
            <a:r>
              <a:rPr lang="nl-BE" dirty="0"/>
              <a:t>Onder</a:t>
            </a:r>
            <a:r>
              <a:rPr lang="nl-BE" baseline="0" dirty="0"/>
              <a:t> trans vallen echter ook personen die zich niet met een binair gender identificeren en dus ergens tussen de uitersten van man en vrouw vallen.</a:t>
            </a:r>
          </a:p>
          <a:p>
            <a:r>
              <a:rPr lang="nl-BE" baseline="0" dirty="0"/>
              <a:t>Hier zie je</a:t>
            </a:r>
            <a:r>
              <a:rPr lang="nl-BE" dirty="0"/>
              <a:t> </a:t>
            </a:r>
            <a:endParaRPr lang="nl-BE" baseline="0" dirty="0">
              <a:ea typeface="Calibri"/>
              <a:cs typeface="Calibri"/>
            </a:endParaRPr>
          </a:p>
          <a:p>
            <a:pPr marL="228600" indent="-228600">
              <a:buAutoNum type="arabicParenR"/>
            </a:pPr>
            <a:r>
              <a:rPr lang="nl-BE" baseline="0" dirty="0" err="1"/>
              <a:t>Anuna</a:t>
            </a:r>
            <a:r>
              <a:rPr lang="nl-BE" baseline="0" dirty="0"/>
              <a:t> de Wever: Klimaatactivist en non-binair</a:t>
            </a:r>
            <a:endParaRPr lang="nl-BE" baseline="0" dirty="0">
              <a:ea typeface="Calibri"/>
              <a:cs typeface="Calibri"/>
            </a:endParaRPr>
          </a:p>
          <a:p>
            <a:pPr marL="228600" indent="-228600">
              <a:buAutoNum type="arabicParenR"/>
            </a:pPr>
            <a:r>
              <a:rPr lang="nl-BE" baseline="0" dirty="0" err="1"/>
              <a:t>Jaouad</a:t>
            </a:r>
            <a:r>
              <a:rPr lang="nl-BE" baseline="0" dirty="0"/>
              <a:t> </a:t>
            </a:r>
            <a:r>
              <a:rPr lang="nl-BE" baseline="0" dirty="0" err="1"/>
              <a:t>Alloul</a:t>
            </a:r>
            <a:r>
              <a:rPr lang="nl-BE" baseline="0" dirty="0"/>
              <a:t>: Theatermaker, zanger en queer</a:t>
            </a:r>
            <a:endParaRPr lang="nl-BE" dirty="0"/>
          </a:p>
          <a:p>
            <a:endParaRPr lang="nl-BE" dirty="0"/>
          </a:p>
          <a:p>
            <a:r>
              <a:rPr lang="nl-BE" dirty="0"/>
              <a:t>“queer” = zich afzetten tegen norm. In dit geval, bij genderqueer, zich afzetten tegen gendernorm</a:t>
            </a:r>
            <a:endParaRPr lang="en-US" dirty="0"/>
          </a:p>
          <a:p>
            <a:endParaRPr lang="nl-BE" dirty="0"/>
          </a:p>
          <a:p>
            <a:r>
              <a:rPr lang="nl-BE" dirty="0"/>
              <a:t>=&gt; Het is een spectrum </a:t>
            </a:r>
            <a:endParaRPr lang="en-US" dirty="0"/>
          </a:p>
          <a:p>
            <a:endParaRPr lang="nl-BE" dirty="0"/>
          </a:p>
          <a:p>
            <a:endParaRPr lang="nl-BE" dirty="0">
              <a:ea typeface="Calibri"/>
              <a:cs typeface="Calibri"/>
            </a:endParaRPr>
          </a:p>
          <a:p>
            <a:endParaRPr lang="nl-BE" dirty="0"/>
          </a:p>
          <a:p>
            <a:r>
              <a:rPr lang="nl-BE" dirty="0"/>
              <a:t>En</a:t>
            </a:r>
            <a:r>
              <a:rPr lang="nl-BE" baseline="0" dirty="0"/>
              <a:t> er zijn nog veel meer identiteiten die hier onder vallen. Identiteiten zijn hoogstpersoonlijk en er bestaat daarom ook geen ‘exhaustieve’ lijst van opties.</a:t>
            </a:r>
          </a:p>
          <a:p>
            <a:r>
              <a:rPr lang="nl-BE" baseline="0" dirty="0"/>
              <a:t>Denk maar aan agender, derde gender, </a:t>
            </a:r>
            <a:r>
              <a:rPr lang="nl-BE" baseline="0" dirty="0" err="1"/>
              <a:t>hijra</a:t>
            </a:r>
            <a:r>
              <a:rPr lang="nl-BE" baseline="0" dirty="0"/>
              <a:t>, </a:t>
            </a:r>
            <a:r>
              <a:rPr lang="nl-BE" baseline="0" dirty="0" err="1"/>
              <a:t>two</a:t>
            </a:r>
            <a:r>
              <a:rPr lang="nl-BE" baseline="0" dirty="0"/>
              <a:t>-spirit, … </a:t>
            </a:r>
            <a:endParaRPr lang="nl-BE" dirty="0"/>
          </a:p>
          <a:p>
            <a:endParaRPr lang="en-GB" dirty="0"/>
          </a:p>
        </p:txBody>
      </p:sp>
      <p:sp>
        <p:nvSpPr>
          <p:cNvPr id="4" name="Tijdelijke aanduiding voor dianummer 3"/>
          <p:cNvSpPr>
            <a:spLocks noGrp="1"/>
          </p:cNvSpPr>
          <p:nvPr>
            <p:ph type="sldNum" sz="quarter" idx="5"/>
          </p:nvPr>
        </p:nvSpPr>
        <p:spPr/>
        <p:txBody>
          <a:bodyPr/>
          <a:lstStyle/>
          <a:p>
            <a:fld id="{EBBB3B00-6D5E-4857-B6EF-8236B708E0D6}" type="slidenum">
              <a:rPr lang="nl-BE" smtClean="0"/>
              <a:pPr/>
              <a:t>18</a:t>
            </a:fld>
            <a:endParaRPr lang="nl-BE"/>
          </a:p>
        </p:txBody>
      </p:sp>
    </p:spTree>
    <p:extLst>
      <p:ext uri="{BB962C8B-B14F-4D97-AF65-F5344CB8AC3E}">
        <p14:creationId xmlns:p14="http://schemas.microsoft.com/office/powerpoint/2010/main" val="27591932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78AF9-906C-753C-5922-97D9D4CDD4A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BBF1A79-0D05-4C2F-876C-04C3E2F9306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8FD4633-B880-ECE3-1474-08A054370DD8}"/>
              </a:ext>
            </a:extLst>
          </p:cNvPr>
          <p:cNvSpPr>
            <a:spLocks noGrp="1"/>
          </p:cNvSpPr>
          <p:nvPr>
            <p:ph type="body" idx="1"/>
          </p:nvPr>
        </p:nvSpPr>
        <p:spPr/>
        <p:txBody>
          <a:bodyPr/>
          <a:lstStyle/>
          <a:p>
            <a:endParaRPr lang="nl-BE" dirty="0"/>
          </a:p>
        </p:txBody>
      </p:sp>
      <p:sp>
        <p:nvSpPr>
          <p:cNvPr id="4" name="Tijdelijke aanduiding voor dianummer 3">
            <a:extLst>
              <a:ext uri="{FF2B5EF4-FFF2-40B4-BE49-F238E27FC236}">
                <a16:creationId xmlns:a16="http://schemas.microsoft.com/office/drawing/2014/main" id="{800A49E1-D930-58C4-46A4-79DD0949400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BB3B00-6D5E-4857-B6EF-8236B708E0D6}" type="slidenum">
              <a:rPr kumimoji="0" lang="nl-B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214381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BBB3B00-6D5E-4857-B6EF-8236B708E0D6}" type="slidenum">
              <a:rPr lang="nl-BE" smtClean="0"/>
              <a:pPr/>
              <a:t>20</a:t>
            </a:fld>
            <a:endParaRPr lang="nl-BE"/>
          </a:p>
        </p:txBody>
      </p:sp>
    </p:spTree>
    <p:extLst>
      <p:ext uri="{BB962C8B-B14F-4D97-AF65-F5344CB8AC3E}">
        <p14:creationId xmlns:p14="http://schemas.microsoft.com/office/powerpoint/2010/main" val="2442544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EBBB3B00-6D5E-4857-B6EF-8236B708E0D6}" type="slidenum">
              <a:rPr lang="nl-BE" smtClean="0"/>
              <a:pPr/>
              <a:t>21</a:t>
            </a:fld>
            <a:endParaRPr lang="nl-BE"/>
          </a:p>
        </p:txBody>
      </p:sp>
    </p:spTree>
    <p:extLst>
      <p:ext uri="{BB962C8B-B14F-4D97-AF65-F5344CB8AC3E}">
        <p14:creationId xmlns:p14="http://schemas.microsoft.com/office/powerpoint/2010/main" val="4226350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7EAA2-552F-5E1B-0379-559CA23F0CC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231A9E7B-E296-1D66-F479-CB9E555BEEF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3269C05-AE19-FB4E-741F-62B191AB49F0}"/>
              </a:ext>
            </a:extLst>
          </p:cNvPr>
          <p:cNvSpPr>
            <a:spLocks noGrp="1"/>
          </p:cNvSpPr>
          <p:nvPr>
            <p:ph type="body" idx="1"/>
          </p:nvPr>
        </p:nvSpPr>
        <p:spPr/>
        <p:txBody>
          <a:bodyPr/>
          <a:lstStyle/>
          <a:p>
            <a:r>
              <a:rPr lang="nl-NL" b="1" u="sng" dirty="0"/>
              <a:t>Wat zou hieronder vallen?</a:t>
            </a:r>
          </a:p>
          <a:p>
            <a:r>
              <a:rPr lang="nl-NL" dirty="0"/>
              <a:t>We kennen allemaal wel de man die wijdbeens een plaats</a:t>
            </a:r>
            <a:r>
              <a:rPr lang="nl-NL" baseline="0" dirty="0"/>
              <a:t> inneemt in de bus of tram (</a:t>
            </a:r>
            <a:r>
              <a:rPr lang="nl-NL" baseline="0" dirty="0" err="1"/>
              <a:t>manspreading</a:t>
            </a:r>
            <a:r>
              <a:rPr lang="nl-NL" baseline="0" dirty="0"/>
              <a:t>). Mocht diezelfde man met beide benen over mekaar gaan zitten, dan wordt dat net als vrouwelijk beschouwd.</a:t>
            </a:r>
            <a:br>
              <a:rPr lang="nl-NL" baseline="0" dirty="0">
                <a:cs typeface="+mn-lt"/>
              </a:rPr>
            </a:br>
            <a:endParaRPr lang="nl-NL" baseline="0" dirty="0"/>
          </a:p>
          <a:p>
            <a:endParaRPr lang="en-GB" dirty="0"/>
          </a:p>
        </p:txBody>
      </p:sp>
      <p:sp>
        <p:nvSpPr>
          <p:cNvPr id="4" name="Tijdelijke aanduiding voor dianummer 3">
            <a:extLst>
              <a:ext uri="{FF2B5EF4-FFF2-40B4-BE49-F238E27FC236}">
                <a16:creationId xmlns:a16="http://schemas.microsoft.com/office/drawing/2014/main" id="{166F70EA-77D2-15E3-F7C5-A04F0C444956}"/>
              </a:ext>
            </a:extLst>
          </p:cNvPr>
          <p:cNvSpPr>
            <a:spLocks noGrp="1"/>
          </p:cNvSpPr>
          <p:nvPr>
            <p:ph type="sldNum" sz="quarter" idx="5"/>
          </p:nvPr>
        </p:nvSpPr>
        <p:spPr/>
        <p:txBody>
          <a:bodyPr/>
          <a:lstStyle/>
          <a:p>
            <a:fld id="{EBBB3B00-6D5E-4857-B6EF-8236B708E0D6}" type="slidenum">
              <a:rPr lang="nl-BE" smtClean="0"/>
              <a:pPr/>
              <a:t>22</a:t>
            </a:fld>
            <a:endParaRPr lang="nl-BE"/>
          </a:p>
        </p:txBody>
      </p:sp>
    </p:spTree>
    <p:extLst>
      <p:ext uri="{BB962C8B-B14F-4D97-AF65-F5344CB8AC3E}">
        <p14:creationId xmlns:p14="http://schemas.microsoft.com/office/powerpoint/2010/main" val="723636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9E605-8240-118D-C5F2-5C328BD4C31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7F47036-7E6C-0C6C-0C5A-B891E925FF0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73B961C-EC8E-6923-AC2A-B4269D042229}"/>
              </a:ext>
            </a:extLst>
          </p:cNvPr>
          <p:cNvSpPr>
            <a:spLocks noGrp="1"/>
          </p:cNvSpPr>
          <p:nvPr>
            <p:ph type="body" idx="1"/>
          </p:nvPr>
        </p:nvSpPr>
        <p:spPr/>
        <p:txBody>
          <a:bodyPr/>
          <a:lstStyle/>
          <a:p>
            <a:endParaRPr lang="en-GB" dirty="0"/>
          </a:p>
        </p:txBody>
      </p:sp>
      <p:sp>
        <p:nvSpPr>
          <p:cNvPr id="4" name="Tijdelijke aanduiding voor dianummer 3">
            <a:extLst>
              <a:ext uri="{FF2B5EF4-FFF2-40B4-BE49-F238E27FC236}">
                <a16:creationId xmlns:a16="http://schemas.microsoft.com/office/drawing/2014/main" id="{6CB2FB04-F20E-01FB-BDF6-AFE18F721704}"/>
              </a:ext>
            </a:extLst>
          </p:cNvPr>
          <p:cNvSpPr>
            <a:spLocks noGrp="1"/>
          </p:cNvSpPr>
          <p:nvPr>
            <p:ph type="sldNum" sz="quarter" idx="5"/>
          </p:nvPr>
        </p:nvSpPr>
        <p:spPr/>
        <p:txBody>
          <a:bodyPr/>
          <a:lstStyle/>
          <a:p>
            <a:fld id="{EBBB3B00-6D5E-4857-B6EF-8236B708E0D6}" type="slidenum">
              <a:rPr lang="nl-BE" smtClean="0"/>
              <a:pPr/>
              <a:t>23</a:t>
            </a:fld>
            <a:endParaRPr lang="nl-BE"/>
          </a:p>
        </p:txBody>
      </p:sp>
    </p:spTree>
    <p:extLst>
      <p:ext uri="{BB962C8B-B14F-4D97-AF65-F5344CB8AC3E}">
        <p14:creationId xmlns:p14="http://schemas.microsoft.com/office/powerpoint/2010/main" val="2212798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97A84-F4C6-6BCF-4A51-B4B9303C8C5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BDB3A80-F3DD-A73B-3088-B32DCDBEE89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402CB68-F297-42D5-897E-8C9B72896560}"/>
              </a:ext>
            </a:extLst>
          </p:cNvPr>
          <p:cNvSpPr>
            <a:spLocks noGrp="1"/>
          </p:cNvSpPr>
          <p:nvPr>
            <p:ph type="body" idx="1"/>
          </p:nvPr>
        </p:nvSpPr>
        <p:spPr/>
        <p:txBody>
          <a:bodyPr/>
          <a:lstStyle/>
          <a:p>
            <a:r>
              <a:rPr lang="nl-NL" baseline="0" dirty="0"/>
              <a:t>Tijd: Zeventiende eeuw: koningen die lange gewaden droegen en sommigen zelfs schoenen met hakken (was gemakkelijker om paard te rijden + oogde “grootser”).</a:t>
            </a:r>
            <a:br>
              <a:rPr lang="nl-NL" baseline="0" dirty="0"/>
            </a:br>
            <a:r>
              <a:rPr lang="nl-NL" baseline="0" dirty="0"/>
              <a:t>Vrouwen droegen in die tijd geen hakken!</a:t>
            </a:r>
          </a:p>
          <a:p>
            <a:r>
              <a:rPr lang="nl-NL" dirty="0">
                <a:cs typeface="+mn-lt"/>
              </a:rPr>
              <a:t>Andere foto = Franklin Roosevelt in 1884</a:t>
            </a:r>
            <a:endParaRPr lang="nl-NL" baseline="0" dirty="0"/>
          </a:p>
          <a:p>
            <a:endParaRPr lang="en-GB" dirty="0"/>
          </a:p>
        </p:txBody>
      </p:sp>
      <p:sp>
        <p:nvSpPr>
          <p:cNvPr id="4" name="Tijdelijke aanduiding voor dianummer 3">
            <a:extLst>
              <a:ext uri="{FF2B5EF4-FFF2-40B4-BE49-F238E27FC236}">
                <a16:creationId xmlns:a16="http://schemas.microsoft.com/office/drawing/2014/main" id="{B6D46772-ECEC-038C-F786-4FB5DB9E3916}"/>
              </a:ext>
            </a:extLst>
          </p:cNvPr>
          <p:cNvSpPr>
            <a:spLocks noGrp="1"/>
          </p:cNvSpPr>
          <p:nvPr>
            <p:ph type="sldNum" sz="quarter" idx="5"/>
          </p:nvPr>
        </p:nvSpPr>
        <p:spPr/>
        <p:txBody>
          <a:bodyPr/>
          <a:lstStyle/>
          <a:p>
            <a:fld id="{EBBB3B00-6D5E-4857-B6EF-8236B708E0D6}" type="slidenum">
              <a:rPr lang="nl-BE" smtClean="0"/>
              <a:pPr/>
              <a:t>24</a:t>
            </a:fld>
            <a:endParaRPr lang="nl-BE"/>
          </a:p>
        </p:txBody>
      </p:sp>
    </p:spTree>
    <p:extLst>
      <p:ext uri="{BB962C8B-B14F-4D97-AF65-F5344CB8AC3E}">
        <p14:creationId xmlns:p14="http://schemas.microsoft.com/office/powerpoint/2010/main" val="19854311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E857F4-1C2F-5C95-65E3-C43BC25B552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C247827-7D27-FA6C-C27A-152C148CDFE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FC12287-1BF0-9FEB-C147-34EF60BBC34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1" baseline="0" dirty="0"/>
              <a:t>Cultuur</a:t>
            </a:r>
            <a:r>
              <a:rPr lang="nl-NL" baseline="0" dirty="0"/>
              <a:t>: Djellaba en Schotse rok waarmee je als man in bepaalde landen zomaar de straat op kan zonder rare blikken te krijgen.</a:t>
            </a:r>
            <a:br>
              <a:rPr lang="nl-NL" baseline="0" dirty="0"/>
            </a:br>
            <a:endParaRPr lang="nl-NL" baseline="0" dirty="0"/>
          </a:p>
          <a:p>
            <a:endParaRPr lang="en-GB" dirty="0"/>
          </a:p>
        </p:txBody>
      </p:sp>
      <p:sp>
        <p:nvSpPr>
          <p:cNvPr id="4" name="Tijdelijke aanduiding voor dianummer 3">
            <a:extLst>
              <a:ext uri="{FF2B5EF4-FFF2-40B4-BE49-F238E27FC236}">
                <a16:creationId xmlns:a16="http://schemas.microsoft.com/office/drawing/2014/main" id="{CBA6CF3A-5E02-0BDF-0C1D-DA6A11C029A8}"/>
              </a:ext>
            </a:extLst>
          </p:cNvPr>
          <p:cNvSpPr>
            <a:spLocks noGrp="1"/>
          </p:cNvSpPr>
          <p:nvPr>
            <p:ph type="sldNum" sz="quarter" idx="5"/>
          </p:nvPr>
        </p:nvSpPr>
        <p:spPr/>
        <p:txBody>
          <a:bodyPr/>
          <a:lstStyle/>
          <a:p>
            <a:fld id="{EBBB3B00-6D5E-4857-B6EF-8236B708E0D6}" type="slidenum">
              <a:rPr lang="nl-BE" smtClean="0"/>
              <a:pPr/>
              <a:t>25</a:t>
            </a:fld>
            <a:endParaRPr lang="nl-BE"/>
          </a:p>
        </p:txBody>
      </p:sp>
    </p:spTree>
    <p:extLst>
      <p:ext uri="{BB962C8B-B14F-4D97-AF65-F5344CB8AC3E}">
        <p14:creationId xmlns:p14="http://schemas.microsoft.com/office/powerpoint/2010/main" val="41695025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BAE801-DF8C-C587-C2F3-83C0FD8644F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F53E6D0-1944-54A7-92B4-07B787BAA94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F7D34822-231B-29ED-0D21-C98FBF94603F}"/>
              </a:ext>
            </a:extLst>
          </p:cNvPr>
          <p:cNvSpPr>
            <a:spLocks noGrp="1"/>
          </p:cNvSpPr>
          <p:nvPr>
            <p:ph type="body" idx="1"/>
          </p:nvPr>
        </p:nvSpPr>
        <p:spPr/>
        <p:txBody>
          <a:bodyPr/>
          <a:lstStyle/>
          <a:p>
            <a:r>
              <a:rPr lang="nl-NL" b="1" u="sng" dirty="0"/>
              <a:t>Wat zou hieronder vallen? </a:t>
            </a:r>
          </a:p>
          <a:p>
            <a:r>
              <a:rPr lang="nl-NL" dirty="0"/>
              <a:t>Genderidentiteit</a:t>
            </a:r>
            <a:r>
              <a:rPr lang="nl-NL" baseline="0" dirty="0"/>
              <a:t> = je innerlijke gevoel van mannelijkheid of vrouwelijkheid.</a:t>
            </a:r>
            <a:endParaRPr lang="nl-NL" dirty="0"/>
          </a:p>
          <a:p>
            <a:endParaRPr lang="en-GB" dirty="0"/>
          </a:p>
        </p:txBody>
      </p:sp>
      <p:sp>
        <p:nvSpPr>
          <p:cNvPr id="4" name="Tijdelijke aanduiding voor dianummer 3">
            <a:extLst>
              <a:ext uri="{FF2B5EF4-FFF2-40B4-BE49-F238E27FC236}">
                <a16:creationId xmlns:a16="http://schemas.microsoft.com/office/drawing/2014/main" id="{BDC62100-33A3-CA3A-C267-290C46057A29}"/>
              </a:ext>
            </a:extLst>
          </p:cNvPr>
          <p:cNvSpPr>
            <a:spLocks noGrp="1"/>
          </p:cNvSpPr>
          <p:nvPr>
            <p:ph type="sldNum" sz="quarter" idx="5"/>
          </p:nvPr>
        </p:nvSpPr>
        <p:spPr/>
        <p:txBody>
          <a:bodyPr/>
          <a:lstStyle/>
          <a:p>
            <a:fld id="{EBBB3B00-6D5E-4857-B6EF-8236B708E0D6}" type="slidenum">
              <a:rPr lang="nl-BE" smtClean="0"/>
              <a:pPr/>
              <a:t>26</a:t>
            </a:fld>
            <a:endParaRPr lang="nl-BE"/>
          </a:p>
        </p:txBody>
      </p:sp>
    </p:spTree>
    <p:extLst>
      <p:ext uri="{BB962C8B-B14F-4D97-AF65-F5344CB8AC3E}">
        <p14:creationId xmlns:p14="http://schemas.microsoft.com/office/powerpoint/2010/main" val="8278935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70000" lnSpcReduction="20000"/>
          </a:bodyPr>
          <a:lstStyle/>
          <a:p>
            <a:r>
              <a:rPr lang="nl-BE" b="1" dirty="0">
                <a:cs typeface="Calibri"/>
              </a:rPr>
              <a:t>SOGIESC wordt gebruikt om over de thema's te bespreken, vaak in academische teksten. LGBTI wordt gebruikt om over de personen zelf te kunnen spreken.</a:t>
            </a:r>
            <a:endParaRPr lang="nl-BE" b="1" dirty="0"/>
          </a:p>
          <a:p>
            <a:endParaRPr lang="nl-BE" b="1" dirty="0"/>
          </a:p>
          <a:p>
            <a:r>
              <a:rPr lang="nl-BE" b="1" baseline="0" dirty="0"/>
              <a:t>LGBTI</a:t>
            </a:r>
            <a:r>
              <a:rPr lang="nl-BE" baseline="0" dirty="0"/>
              <a:t> is een letterwoord om seksuele, gender- en geslachtsdiversiteit aan te duiden.</a:t>
            </a:r>
            <a:endParaRPr lang="nl-BE" dirty="0">
              <a:ea typeface="Calibri"/>
              <a:cs typeface="Calibri"/>
            </a:endParaRPr>
          </a:p>
          <a:p>
            <a:r>
              <a:rPr lang="nl-BE" baseline="0" dirty="0"/>
              <a:t>L = lesbisch</a:t>
            </a:r>
            <a:endParaRPr lang="nl-BE" baseline="0" dirty="0">
              <a:ea typeface="Calibri"/>
              <a:cs typeface="Calibri"/>
            </a:endParaRPr>
          </a:p>
          <a:p>
            <a:r>
              <a:rPr lang="nl-BE" baseline="0" dirty="0"/>
              <a:t>G = gay (homo)</a:t>
            </a:r>
            <a:endParaRPr lang="nl-BE" baseline="0" dirty="0">
              <a:ea typeface="Calibri"/>
              <a:cs typeface="Calibri"/>
            </a:endParaRPr>
          </a:p>
          <a:p>
            <a:r>
              <a:rPr lang="nl-BE" baseline="0" dirty="0"/>
              <a:t>B = bi+</a:t>
            </a:r>
            <a:endParaRPr lang="nl-BE" baseline="0" dirty="0">
              <a:ea typeface="Calibri"/>
              <a:cs typeface="Calibri"/>
            </a:endParaRPr>
          </a:p>
          <a:p>
            <a:r>
              <a:rPr lang="nl-BE" baseline="0" dirty="0"/>
              <a:t>T = trans(gender)</a:t>
            </a:r>
            <a:endParaRPr lang="nl-BE" baseline="0" dirty="0">
              <a:ea typeface="Calibri"/>
              <a:cs typeface="Calibri"/>
            </a:endParaRPr>
          </a:p>
          <a:p>
            <a:r>
              <a:rPr lang="nl-BE" baseline="0" dirty="0"/>
              <a:t>I = intersekse</a:t>
            </a:r>
            <a:endParaRPr lang="nl-BE" baseline="0" dirty="0">
              <a:ea typeface="Calibri"/>
              <a:cs typeface="Calibri"/>
            </a:endParaRPr>
          </a:p>
          <a:p>
            <a:endParaRPr lang="nl-BE" baseline="0" dirty="0"/>
          </a:p>
          <a:p>
            <a:r>
              <a:rPr lang="nl-BE" baseline="0" dirty="0"/>
              <a:t>Soms zie je dat er </a:t>
            </a:r>
            <a:r>
              <a:rPr lang="nl-BE" b="1" baseline="0" dirty="0"/>
              <a:t>LGB</a:t>
            </a:r>
            <a:r>
              <a:rPr lang="nl-BE" baseline="0" dirty="0"/>
              <a:t> geschreven staat, een andere keer staat er dan weer </a:t>
            </a:r>
            <a:r>
              <a:rPr lang="nl-BE" b="1" baseline="0" dirty="0"/>
              <a:t>LGBTIQ+</a:t>
            </a:r>
            <a:r>
              <a:rPr lang="nl-BE" baseline="0" dirty="0"/>
              <a:t>.</a:t>
            </a:r>
            <a:endParaRPr lang="nl-BE" baseline="0" dirty="0">
              <a:ea typeface="Calibri"/>
              <a:cs typeface="Calibri"/>
            </a:endParaRPr>
          </a:p>
          <a:p>
            <a:r>
              <a:rPr lang="nl-BE" baseline="0" dirty="0"/>
              <a:t>De plus staat dan voor alle personen en groepen die buiten de (cis)gender- en heteronorm vallen, maar niet onder één van de genoemde letters.</a:t>
            </a:r>
            <a:endParaRPr lang="nl-BE" baseline="0" dirty="0">
              <a:ea typeface="Calibri"/>
              <a:cs typeface="Calibri"/>
            </a:endParaRPr>
          </a:p>
          <a:p>
            <a:r>
              <a:rPr lang="nl-BE" baseline="0" dirty="0"/>
              <a:t>De Q kan staan voor queer of </a:t>
            </a:r>
            <a:r>
              <a:rPr lang="nl-BE" baseline="0" dirty="0" err="1"/>
              <a:t>questioning</a:t>
            </a:r>
            <a:r>
              <a:rPr lang="nl-BE" baseline="0" dirty="0"/>
              <a:t> (</a:t>
            </a:r>
            <a:r>
              <a:rPr lang="nl-BE" i="1" baseline="0" dirty="0"/>
              <a:t>zoekend</a:t>
            </a:r>
            <a:r>
              <a:rPr lang="nl-BE" baseline="0" dirty="0"/>
              <a:t>).</a:t>
            </a:r>
            <a:endParaRPr lang="nl-BE" baseline="0" dirty="0">
              <a:ea typeface="Calibri"/>
              <a:cs typeface="Calibri"/>
            </a:endParaRPr>
          </a:p>
          <a:p>
            <a:r>
              <a:rPr lang="nl-BE" baseline="0" dirty="0"/>
              <a:t>De keuze voor welke letters je gebruikt, hangt af van de doelgroep waarover je spreekt. Soms kan dit een weloverwogen keuze zijn, soms gebruikt men meteen het volledige letterwoord om de volledige gemeenschap aan te spreken.</a:t>
            </a:r>
            <a:endParaRPr lang="nl-BE" baseline="0" dirty="0">
              <a:ea typeface="Calibri"/>
              <a:cs typeface="Calibri"/>
            </a:endParaRPr>
          </a:p>
          <a:p>
            <a:r>
              <a:rPr lang="nl-BE" baseline="0" dirty="0"/>
              <a:t>In sommige contexten kan het interessanter zijn om het te hebben over de thema’s waarrond je werkt (seksuele diversiteit en genderdiversiteit) dan over de doelgroepen.</a:t>
            </a:r>
            <a:endParaRPr lang="nl-BE" baseline="0" dirty="0">
              <a:ea typeface="Calibri"/>
              <a:cs typeface="Calibri"/>
            </a:endParaRPr>
          </a:p>
          <a:p>
            <a:endParaRPr lang="nl-BE" baseline="0" dirty="0"/>
          </a:p>
          <a:p>
            <a:r>
              <a:rPr lang="nl-BE" b="1" baseline="0" dirty="0"/>
              <a:t>SOGIESC</a:t>
            </a:r>
            <a:r>
              <a:rPr lang="nl-BE" baseline="0" dirty="0"/>
              <a:t> is een internationale term en staat voor </a:t>
            </a:r>
            <a:r>
              <a:rPr lang="nl-BE" baseline="0" dirty="0" err="1"/>
              <a:t>Sexual</a:t>
            </a:r>
            <a:r>
              <a:rPr lang="nl-BE" baseline="0" dirty="0"/>
              <a:t> </a:t>
            </a:r>
            <a:r>
              <a:rPr lang="nl-BE" baseline="0" dirty="0" err="1"/>
              <a:t>Orientation</a:t>
            </a:r>
            <a:r>
              <a:rPr lang="nl-BE" baseline="0" dirty="0"/>
              <a:t> (= </a:t>
            </a:r>
            <a:r>
              <a:rPr lang="nl-BE" i="1" baseline="0" dirty="0"/>
              <a:t>seksuele oriëntatie</a:t>
            </a:r>
            <a:r>
              <a:rPr lang="nl-BE" baseline="0" dirty="0"/>
              <a:t>), Gender Identity </a:t>
            </a:r>
            <a:r>
              <a:rPr lang="nl-BE" baseline="0" dirty="0" err="1"/>
              <a:t>and</a:t>
            </a:r>
            <a:r>
              <a:rPr lang="nl-BE" baseline="0" dirty="0"/>
              <a:t> </a:t>
            </a:r>
            <a:r>
              <a:rPr lang="nl-BE" baseline="0" dirty="0" err="1"/>
              <a:t>Expression</a:t>
            </a:r>
            <a:r>
              <a:rPr lang="nl-BE" baseline="0" dirty="0"/>
              <a:t> (= </a:t>
            </a:r>
            <a:r>
              <a:rPr lang="nl-BE" i="1" baseline="0" dirty="0"/>
              <a:t>genderidentiteit en –expressie</a:t>
            </a:r>
            <a:r>
              <a:rPr lang="nl-BE" baseline="0" dirty="0"/>
              <a:t>) </a:t>
            </a:r>
            <a:r>
              <a:rPr lang="nl-BE" baseline="0" dirty="0" err="1"/>
              <a:t>and</a:t>
            </a:r>
            <a:r>
              <a:rPr lang="nl-BE" baseline="0" dirty="0"/>
              <a:t> </a:t>
            </a:r>
            <a:r>
              <a:rPr lang="nl-BE" baseline="0" dirty="0" err="1"/>
              <a:t>Sex</a:t>
            </a:r>
            <a:r>
              <a:rPr lang="nl-BE" baseline="0" dirty="0"/>
              <a:t> </a:t>
            </a:r>
            <a:r>
              <a:rPr lang="nl-BE" baseline="0" dirty="0" err="1"/>
              <a:t>Characteristics</a:t>
            </a:r>
            <a:r>
              <a:rPr lang="nl-BE" baseline="0" dirty="0"/>
              <a:t> (= </a:t>
            </a:r>
            <a:r>
              <a:rPr lang="nl-BE" i="1" baseline="0" dirty="0"/>
              <a:t>geslachtskenmerken</a:t>
            </a:r>
            <a:r>
              <a:rPr lang="nl-BE" baseline="0" dirty="0"/>
              <a:t>).</a:t>
            </a:r>
            <a:endParaRPr lang="nl-BE" baseline="0" dirty="0">
              <a:ea typeface="Calibri"/>
              <a:cs typeface="Calibri"/>
            </a:endParaRPr>
          </a:p>
          <a:p>
            <a:r>
              <a:rPr lang="nl-BE" baseline="0" dirty="0"/>
              <a:t>SOGIESC kan een alternatief zijn voor LGBTIQ+, omdat het in een kort letterwoord op een meer effectieve manier kan verwijzen naar het brede spectrum, zonder steeds extra letters te moeten toevoegen.</a:t>
            </a:r>
            <a:endParaRPr lang="nl-BE" baseline="0" dirty="0">
              <a:ea typeface="Calibri"/>
              <a:cs typeface="Calibri"/>
            </a:endParaRPr>
          </a:p>
          <a:p>
            <a:r>
              <a:rPr lang="nl-BE" dirty="0">
                <a:cs typeface="Calibri" panose="020F0502020204030204"/>
              </a:rPr>
              <a:t>Wordt </a:t>
            </a:r>
            <a:r>
              <a:rPr lang="nl-BE" dirty="0" err="1">
                <a:cs typeface="Calibri" panose="020F0502020204030204"/>
              </a:rPr>
              <a:t>vnl</a:t>
            </a:r>
            <a:r>
              <a:rPr lang="nl-BE" dirty="0">
                <a:cs typeface="Calibri" panose="020F0502020204030204"/>
              </a:rPr>
              <a:t> in academische teksten gebruikt, en wanneer men over het onderwerp spreekt, niet over specifieke mensen. </a:t>
            </a:r>
            <a:endParaRPr lang="nl-BE" baseline="0" dirty="0">
              <a:ea typeface="Calibri"/>
              <a:cs typeface="Calibri" panose="020F0502020204030204"/>
            </a:endParaRPr>
          </a:p>
          <a:p>
            <a:endParaRPr lang="nl-BE" dirty="0"/>
          </a:p>
          <a:p>
            <a:r>
              <a:rPr lang="nl-BE" baseline="0" dirty="0"/>
              <a:t>(</a:t>
            </a:r>
            <a:r>
              <a:rPr lang="nl-BE" i="1" baseline="0" dirty="0"/>
              <a:t>Bron: cavaria.be/woordenlijst</a:t>
            </a:r>
            <a:r>
              <a:rPr lang="nl-BE" baseline="0" dirty="0"/>
              <a:t>)</a:t>
            </a:r>
            <a:endParaRPr lang="nl-BE" baseline="0" dirty="0">
              <a:ea typeface="Calibri"/>
              <a:cs typeface="Calibri"/>
            </a:endParaRPr>
          </a:p>
          <a:p>
            <a:r>
              <a:rPr lang="nl-BE" b="1" u="sng" dirty="0"/>
              <a:t>Zijn er termen waar jullie vragen bij hebben? </a:t>
            </a:r>
            <a:endParaRPr lang="nl-BE" dirty="0"/>
          </a:p>
          <a:p>
            <a:r>
              <a:rPr lang="nl-BE" baseline="0" dirty="0"/>
              <a:t>OPNIEUW: zijn al deze labels nodig? Nee maar labels kunnen het verschil maken voor mensen die op zoek zijn naar zichzelf (“ik ben niet raar, ik hoor ergens bij”). Denk daarom niet dat je alle labels moet kennen, maar respecteer gewoon het label dat iemand voor zichzelf heeft omarmd. Want “zelfbenoeming” is heel erg belangrijk binnen de community.</a:t>
            </a:r>
            <a:r>
              <a:rPr lang="nl-BE" dirty="0"/>
              <a:t> </a:t>
            </a:r>
            <a:endParaRPr lang="nl-BE" baseline="0" dirty="0">
              <a:ea typeface="Calibri"/>
              <a:cs typeface="Calibri"/>
            </a:endParaRPr>
          </a:p>
          <a:p>
            <a:r>
              <a:rPr lang="nl-BE" baseline="0" dirty="0"/>
              <a:t>Twijfel je? Vraag wat een bepaald label voor die persoon betekent.</a:t>
            </a:r>
            <a:endParaRPr lang="nl-BE" baseline="0" dirty="0">
              <a:ea typeface="Calibri"/>
              <a:cs typeface="Calibri"/>
            </a:endParaRPr>
          </a:p>
          <a:p>
            <a:endParaRPr lang="nl-BE" dirty="0">
              <a:ea typeface="Calibri"/>
              <a:cs typeface="Calibri"/>
            </a:endParaRPr>
          </a:p>
          <a:p>
            <a:r>
              <a:rPr lang="nl-BE" dirty="0"/>
              <a:t>Niet de verwachting dat je alle termen vanbuiten kent, maar wel dat je weet dat er een grote diversiteit is, en dat je respectvol omgaat met mensen die je zeggen ik ben dit of dat. Je kan dan eventueel vragen wat dat voor hen betekent. </a:t>
            </a:r>
            <a:endParaRPr lang="en-US" dirty="0"/>
          </a:p>
          <a:p>
            <a:r>
              <a:rPr lang="nl-BE" dirty="0"/>
              <a:t>Als je in aanraking komt met </a:t>
            </a:r>
            <a:r>
              <a:rPr lang="nl-BE" dirty="0" err="1"/>
              <a:t>bvb</a:t>
            </a:r>
            <a:r>
              <a:rPr lang="nl-BE" dirty="0"/>
              <a:t> een trans persoon kan je ook aangeven 'ik weet hier nog niet zo veel over, het zou dus kunnen dat ik fouten maak. Je mag mij daar zeker op aanspreken. Ik ga mijn best doen'</a:t>
            </a:r>
            <a:endParaRPr lang="en-US" dirty="0"/>
          </a:p>
          <a:p>
            <a:endParaRPr lang="nl-BE" dirty="0">
              <a:ea typeface="Calibri"/>
              <a:cs typeface="Calibri"/>
            </a:endParaRPr>
          </a:p>
          <a:p>
            <a:endParaRPr lang="nl-BE" dirty="0">
              <a:ea typeface="Calibri"/>
              <a:cs typeface="Calibri"/>
            </a:endParaRPr>
          </a:p>
          <a:p>
            <a:endParaRPr lang="nl-BE" dirty="0">
              <a:ea typeface="Calibri"/>
              <a:cs typeface="Calibri"/>
            </a:endParaRPr>
          </a:p>
          <a:p>
            <a:r>
              <a:rPr lang="nl-BE" dirty="0">
                <a:ea typeface="Calibri"/>
                <a:cs typeface="Calibri"/>
              </a:rPr>
              <a:t>6-8% van de bevolking is LBGTI+ -&gt; oude cijfers. Recentere onderzoeken wijzen op 16% van Gen Z die LGBTI+ is. Wanneer iets minder gecriminaliseerd wordt, zullen mensen zich sneller vrij voelen om zichzelf te zijn. </a:t>
            </a:r>
          </a:p>
          <a:p>
            <a:endParaRPr lang="en-GB"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BB3B00-6D5E-4857-B6EF-8236B708E0D6}" type="slidenum">
              <a:rPr kumimoji="0" lang="nl-B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nl-B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0347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8C683-00CA-D1F1-400B-83DEA33B9DD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F42CC89-42A4-C2F1-65C3-8DC7A21CA84B}"/>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4891CF9-EDE3-5107-DF2E-4DB7DF1D6FE0}"/>
              </a:ext>
            </a:extLst>
          </p:cNvPr>
          <p:cNvSpPr>
            <a:spLocks noGrp="1"/>
          </p:cNvSpPr>
          <p:nvPr>
            <p:ph type="body" idx="1"/>
          </p:nvPr>
        </p:nvSpPr>
        <p:spPr/>
        <p:txBody>
          <a:bodyPr/>
          <a:lstStyle/>
          <a:p>
            <a:r>
              <a:rPr lang="nl-BE" b="1" u="sng">
                <a:cs typeface="Calibri" panose="020F0502020204030204"/>
              </a:rPr>
              <a:t>Op wie is dit speelgoed gericht?</a:t>
            </a:r>
            <a:endParaRPr lang="nl-BE">
              <a:cs typeface="Calibri" panose="020F0502020204030204"/>
            </a:endParaRPr>
          </a:p>
          <a:p>
            <a:endParaRPr lang="nl-BE">
              <a:cs typeface="Calibri" panose="020F0502020204030204"/>
            </a:endParaRPr>
          </a:p>
        </p:txBody>
      </p:sp>
      <p:sp>
        <p:nvSpPr>
          <p:cNvPr id="4" name="Tijdelijke aanduiding voor dianummer 3">
            <a:extLst>
              <a:ext uri="{FF2B5EF4-FFF2-40B4-BE49-F238E27FC236}">
                <a16:creationId xmlns:a16="http://schemas.microsoft.com/office/drawing/2014/main" id="{6E2CDCBF-D0F3-F0D9-447A-B6AFE7FA688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B28BE5-7595-42E5-AD15-C445B1342615}"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5268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a:bodyPr>
          <a:lstStyle/>
          <a:p>
            <a:r>
              <a:rPr lang="nl-NL" sz="1200" b="1" u="none" strike="noStrike" kern="1200" dirty="0">
                <a:solidFill>
                  <a:schemeClr val="tx1"/>
                </a:solidFill>
                <a:effectLst/>
                <a:latin typeface="+mn-lt"/>
                <a:ea typeface="+mn-ea"/>
                <a:cs typeface="+mn-cs"/>
              </a:rPr>
              <a:t>Hoe gendernormen leiden naar de </a:t>
            </a:r>
            <a:r>
              <a:rPr lang="nl-NL" sz="1200" b="1" u="none" strike="noStrike" kern="1200" dirty="0" err="1">
                <a:solidFill>
                  <a:schemeClr val="tx1"/>
                </a:solidFill>
                <a:effectLst/>
                <a:latin typeface="+mn-lt"/>
                <a:ea typeface="+mn-ea"/>
                <a:cs typeface="+mn-cs"/>
              </a:rPr>
              <a:t>cisnorm</a:t>
            </a:r>
            <a:endParaRPr lang="nl-NL" sz="1200" b="1"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De biologische link:</a:t>
            </a:r>
            <a:r>
              <a:rPr lang="nl-NL" sz="1200" b="0" u="none" strike="noStrike" kern="1200" dirty="0">
                <a:solidFill>
                  <a:schemeClr val="tx1"/>
                </a:solidFill>
                <a:effectLst/>
                <a:latin typeface="+mn-lt"/>
                <a:ea typeface="+mn-ea"/>
                <a:cs typeface="+mn-cs"/>
              </a:rPr>
              <a:t> Gendernormen gaan uit van een strikt binair systeem: je bent óf man óf vrouw en dat ligt vast bij de geboorte.</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Identiteit en expressie:</a:t>
            </a:r>
            <a:r>
              <a:rPr lang="nl-NL" sz="1200" b="0" u="none" strike="noStrike" kern="1200" dirty="0">
                <a:solidFill>
                  <a:schemeClr val="tx1"/>
                </a:solidFill>
                <a:effectLst/>
                <a:latin typeface="+mn-lt"/>
                <a:ea typeface="+mn-ea"/>
                <a:cs typeface="+mn-cs"/>
              </a:rPr>
              <a:t> Er wordt verwacht dat je genderidentiteit (hoe je je voelt), genderexpressie (hoe je je kleedt en gedraagt) en je geboortegeslacht naadloos in elkaar overlopen.</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De normatieve druk:</a:t>
            </a:r>
            <a:r>
              <a:rPr lang="nl-NL" sz="1200" b="0" u="none" strike="noStrike" kern="1200" dirty="0">
                <a:solidFill>
                  <a:schemeClr val="tx1"/>
                </a:solidFill>
                <a:effectLst/>
                <a:latin typeface="+mn-lt"/>
                <a:ea typeface="+mn-ea"/>
                <a:cs typeface="+mn-cs"/>
              </a:rPr>
              <a:t> Omdat de samenleving dit verwachtingspatroon als 'natuurlijk' bestempelt, wordt afwijken (zoals transgender of non-binair zijn) gezien als iets dat niet in het plaatje past. Iemand die precies aansluit bij het hokje van het geboortegeslacht wordt automatisch gezien als 'de </a:t>
            </a:r>
            <a:r>
              <a:rPr lang="nl-NL" sz="1200" b="0" u="none" strike="noStrike" kern="1200" dirty="0" err="1">
                <a:solidFill>
                  <a:schemeClr val="tx1"/>
                </a:solidFill>
                <a:effectLst/>
                <a:latin typeface="+mn-lt"/>
                <a:ea typeface="+mn-ea"/>
                <a:cs typeface="+mn-cs"/>
              </a:rPr>
              <a:t>cisnorm</a:t>
            </a:r>
            <a:r>
              <a:rPr lang="nl-NL" sz="1200" b="0" u="none" strike="noStrike" kern="1200" dirty="0">
                <a:solidFill>
                  <a:schemeClr val="tx1"/>
                </a:solidFill>
                <a:effectLst/>
                <a:latin typeface="+mn-lt"/>
                <a:ea typeface="+mn-ea"/>
                <a:cs typeface="+mn-cs"/>
              </a:rPr>
              <a:t>’. </a:t>
            </a:r>
          </a:p>
          <a:p>
            <a:pPr marL="0" indent="0">
              <a:buFont typeface="Arial" panose="020B0604020202020204" pitchFamily="34" charset="0"/>
              <a:buNone/>
            </a:pPr>
            <a:endParaRPr lang="nl-NL" sz="1200" b="0" u="none" strike="noStrike" kern="1200" dirty="0">
              <a:solidFill>
                <a:schemeClr val="tx1"/>
              </a:solidFill>
              <a:effectLst/>
              <a:latin typeface="+mn-lt"/>
              <a:ea typeface="+mn-ea"/>
              <a:cs typeface="+mn-cs"/>
            </a:endParaRPr>
          </a:p>
          <a:p>
            <a:r>
              <a:rPr lang="nl-NL" sz="1200" b="1" u="none" strike="noStrike" kern="1200" dirty="0">
                <a:solidFill>
                  <a:schemeClr val="tx1"/>
                </a:solidFill>
                <a:effectLst/>
                <a:latin typeface="+mn-lt"/>
                <a:ea typeface="+mn-ea"/>
                <a:cs typeface="+mn-cs"/>
              </a:rPr>
              <a:t>Hoe gendernormen leiden naar de heteronorm</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Complementaire rollen:</a:t>
            </a:r>
            <a:r>
              <a:rPr lang="nl-NL" sz="1200" b="0" u="none" strike="noStrike" kern="1200" dirty="0">
                <a:solidFill>
                  <a:schemeClr val="tx1"/>
                </a:solidFill>
                <a:effectLst/>
                <a:latin typeface="+mn-lt"/>
                <a:ea typeface="+mn-ea"/>
                <a:cs typeface="+mn-cs"/>
              </a:rPr>
              <a:t> Gendernormen leren ons dat mannen en vrouwen elkaars 'natuurlijke' tegenpolen zijn.</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Aantrekkingskracht:</a:t>
            </a:r>
            <a:r>
              <a:rPr lang="nl-NL" sz="1200" b="0" u="none" strike="noStrike" kern="1200" dirty="0">
                <a:solidFill>
                  <a:schemeClr val="tx1"/>
                </a:solidFill>
                <a:effectLst/>
                <a:latin typeface="+mn-lt"/>
                <a:ea typeface="+mn-ea"/>
                <a:cs typeface="+mn-cs"/>
              </a:rPr>
              <a:t> Binnen dit rigide systeem is de logische vervolgstap dat mannen zich aangetrokken voelen tot vrouwen en </a:t>
            </a:r>
            <a:r>
              <a:rPr lang="nl-NL" sz="1200" b="0" u="none" strike="noStrike" kern="1200" dirty="0" err="1">
                <a:solidFill>
                  <a:schemeClr val="tx1"/>
                </a:solidFill>
                <a:effectLst/>
                <a:latin typeface="+mn-lt"/>
                <a:ea typeface="+mn-ea"/>
                <a:cs typeface="+mn-cs"/>
              </a:rPr>
              <a:t>vice</a:t>
            </a:r>
            <a:r>
              <a:rPr lang="nl-NL" sz="1200" b="0" u="none" strike="noStrike" kern="1200" dirty="0">
                <a:solidFill>
                  <a:schemeClr val="tx1"/>
                </a:solidFill>
                <a:effectLst/>
                <a:latin typeface="+mn-lt"/>
                <a:ea typeface="+mn-ea"/>
                <a:cs typeface="+mn-cs"/>
              </a:rPr>
              <a:t> versa. Heteroseksualiteit wordt zo de ongeschreven regel.</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Voortplanting als doel:</a:t>
            </a:r>
            <a:r>
              <a:rPr lang="nl-NL" sz="1200" b="0" u="none" strike="noStrike" kern="1200" dirty="0">
                <a:solidFill>
                  <a:schemeClr val="tx1"/>
                </a:solidFill>
                <a:effectLst/>
                <a:latin typeface="+mn-lt"/>
                <a:ea typeface="+mn-ea"/>
                <a:cs typeface="+mn-cs"/>
              </a:rPr>
              <a:t> Het systeem is historisch en cultureel zo ingericht dat de traditionele man-vrouw dynamiek leidt tot een klassiek gezinsmodel. Alles wat buiten dit kader valt (zoals homoseksualiteit of biseksualiteit) wordt door deze norm als afwijkend beschouwd. </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Verwevenheid: Het binaire kader</a:t>
            </a:r>
          </a:p>
          <a:p>
            <a:pPr marL="171450" indent="-171450">
              <a:buFont typeface="Arial" panose="020B0604020202020204" pitchFamily="34" charset="0"/>
              <a:buChar char="•"/>
            </a:pPr>
            <a:r>
              <a:rPr lang="nl-NL" sz="1200" b="0" u="none" strike="noStrike" kern="1200" dirty="0">
                <a:solidFill>
                  <a:schemeClr val="tx1"/>
                </a:solidFill>
                <a:effectLst/>
                <a:latin typeface="+mn-lt"/>
                <a:ea typeface="+mn-ea"/>
                <a:cs typeface="+mn-cs"/>
              </a:rPr>
              <a:t>De cis- en heteronorm versterken elkaar continu. Samen vormen zij het kader waarin wordt verwacht dat je als cisgender man op een cisgender vrouw valt, en andersom. Dit wordt in stand gehouden door alledaagse socialisatie, opvoeding, media en taalgebruik. </a:t>
            </a:r>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F259F7-4E4F-43A4-BF9B-38E1BBEF7B19}"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4013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u="none" strike="noStrike" kern="1200" dirty="0">
                <a:solidFill>
                  <a:schemeClr val="tx1"/>
                </a:solidFill>
                <a:effectLst/>
                <a:latin typeface="+mn-lt"/>
                <a:ea typeface="+mn-ea"/>
                <a:cs typeface="+mn-cs"/>
              </a:rPr>
              <a:t>Mentaal en fysiek welzijn</a:t>
            </a:r>
            <a:endParaRPr lang="nl-NL" sz="1200" b="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Prestatiedruk:</a:t>
            </a:r>
            <a:r>
              <a:rPr lang="nl-NL" sz="1200" b="0" u="none" strike="noStrike" kern="1200" dirty="0">
                <a:solidFill>
                  <a:schemeClr val="tx1"/>
                </a:solidFill>
                <a:effectLst/>
                <a:latin typeface="+mn-lt"/>
                <a:ea typeface="+mn-ea"/>
                <a:cs typeface="+mn-cs"/>
              </a:rPr>
              <a:t> Meisjes worden soms in een volgzame rol geduwd of beoordeeld op uiterlijk, wat kan leiden tot onzekerheid. Jongens worden geacht stoer te zijn en mogen hun emoties minder snel tonen.</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Psychische klachten:</a:t>
            </a:r>
            <a:r>
              <a:rPr lang="nl-NL" sz="1200" b="0" u="none" strike="noStrike" kern="1200" dirty="0">
                <a:solidFill>
                  <a:schemeClr val="tx1"/>
                </a:solidFill>
                <a:effectLst/>
                <a:latin typeface="+mn-lt"/>
                <a:ea typeface="+mn-ea"/>
                <a:cs typeface="+mn-cs"/>
              </a:rPr>
              <a:t> Het niet voldoen aan de traditionele gendernormen kan leiden tot pestgedrag, sociale uitsluiting, faalangst en depressie.</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Hulpverlening:</a:t>
            </a:r>
            <a:r>
              <a:rPr lang="nl-NL" sz="1200" b="0" u="none" strike="noStrike" kern="1200" dirty="0">
                <a:solidFill>
                  <a:schemeClr val="tx1"/>
                </a:solidFill>
                <a:effectLst/>
                <a:latin typeface="+mn-lt"/>
                <a:ea typeface="+mn-ea"/>
                <a:cs typeface="+mn-cs"/>
              </a:rPr>
              <a:t> Mannen zoeken door de 'stoere' normen vaak minder snel professionele hulp bij mentale of fysieke gezondheidsproblemen. </a:t>
            </a:r>
          </a:p>
          <a:p>
            <a:pPr marL="0" indent="0">
              <a:buFont typeface="Arial" panose="020B0604020202020204" pitchFamily="34" charset="0"/>
              <a:buNone/>
            </a:pPr>
            <a:r>
              <a:rPr lang="nl-NL" sz="1200" b="1" u="none" strike="noStrike" kern="1200" dirty="0">
                <a:solidFill>
                  <a:schemeClr val="tx1"/>
                </a:solidFill>
                <a:effectLst/>
                <a:latin typeface="+mn-lt"/>
                <a:ea typeface="+mn-ea"/>
                <a:cs typeface="+mn-cs"/>
              </a:rPr>
              <a:t>Ontwikkeling en loopbaan</a:t>
            </a:r>
            <a:endParaRPr lang="nl-NL" sz="1200" b="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Studiekeuze en beroep:</a:t>
            </a:r>
            <a:r>
              <a:rPr lang="nl-NL" sz="1200" b="0" u="none" strike="noStrike" kern="1200" dirty="0">
                <a:solidFill>
                  <a:schemeClr val="tx1"/>
                </a:solidFill>
                <a:effectLst/>
                <a:latin typeface="+mn-lt"/>
                <a:ea typeface="+mn-ea"/>
                <a:cs typeface="+mn-cs"/>
              </a:rPr>
              <a:t> Al vanaf jonge leeftijd beïnvloeden genderstereotypen de keuzes die kinderen maken. Dit beperkt de academische en professionele ontwikkeling van zowel jongens als meisjes.</a:t>
            </a:r>
          </a:p>
          <a:p>
            <a:pPr marL="171450" indent="-171450">
              <a:buFont typeface="Arial" panose="020B0604020202020204" pitchFamily="34" charset="0"/>
              <a:buChar char="•"/>
            </a:pPr>
            <a:endParaRPr lang="nl-NL" sz="1200" b="0" u="none" strike="noStrike" kern="1200" dirty="0">
              <a:solidFill>
                <a:schemeClr val="tx1"/>
              </a:solidFill>
              <a:effectLst/>
              <a:latin typeface="+mn-lt"/>
              <a:ea typeface="+mn-ea"/>
              <a:cs typeface="+mn-cs"/>
            </a:endParaRPr>
          </a:p>
          <a:p>
            <a:r>
              <a:rPr lang="nl-NL" sz="1200" b="1" u="none" strike="noStrike" kern="1200" dirty="0">
                <a:solidFill>
                  <a:schemeClr val="tx1"/>
                </a:solidFill>
                <a:effectLst/>
                <a:latin typeface="+mn-lt"/>
                <a:ea typeface="+mn-ea"/>
                <a:cs typeface="+mn-cs"/>
              </a:rPr>
              <a:t>Sociale ongelijkheid</a:t>
            </a:r>
            <a:endParaRPr lang="nl-NL" sz="1200" b="0" u="none" strike="noStrike"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Arbeid en inkomen:</a:t>
            </a:r>
            <a:r>
              <a:rPr lang="nl-NL" sz="1200" b="0" u="none" strike="noStrike" kern="1200" dirty="0">
                <a:solidFill>
                  <a:schemeClr val="tx1"/>
                </a:solidFill>
                <a:effectLst/>
                <a:latin typeface="+mn-lt"/>
                <a:ea typeface="+mn-ea"/>
                <a:cs typeface="+mn-cs"/>
              </a:rPr>
              <a:t> Gendernormen dragen sterk bij aan de loonkloof en ongelijke kansen op de arbeidsmarkt. Vrouwen nemen wereldwijd het merendeel van het onbetaalde zorg- en huishoudelijk werk voor hun rekening.</a:t>
            </a:r>
          </a:p>
          <a:p>
            <a:pPr marL="171450" indent="-171450">
              <a:buFont typeface="Arial" panose="020B0604020202020204" pitchFamily="34" charset="0"/>
              <a:buChar char="•"/>
            </a:pPr>
            <a:r>
              <a:rPr lang="nl-NL" sz="1200" b="1" u="none" strike="noStrike" kern="1200" dirty="0">
                <a:solidFill>
                  <a:schemeClr val="tx1"/>
                </a:solidFill>
                <a:effectLst/>
                <a:latin typeface="+mn-lt"/>
                <a:ea typeface="+mn-ea"/>
                <a:cs typeface="+mn-cs"/>
              </a:rPr>
              <a:t>Geweld:</a:t>
            </a:r>
            <a:r>
              <a:rPr lang="nl-NL" sz="1200" b="0" u="none" strike="noStrike" kern="1200" dirty="0">
                <a:solidFill>
                  <a:schemeClr val="tx1"/>
                </a:solidFill>
                <a:effectLst/>
                <a:latin typeface="+mn-lt"/>
                <a:ea typeface="+mn-ea"/>
                <a:cs typeface="+mn-cs"/>
              </a:rPr>
              <a:t> Stereotypen over mannelijke dominantie en vrouwelijke ondergeschiktheid liggen ten grondslag aan </a:t>
            </a:r>
            <a:r>
              <a:rPr lang="nl-NL" sz="1200" b="0" u="none" strike="noStrike" kern="1200" dirty="0" err="1">
                <a:solidFill>
                  <a:schemeClr val="tx1"/>
                </a:solidFill>
                <a:effectLst/>
                <a:latin typeface="+mn-lt"/>
                <a:ea typeface="+mn-ea"/>
                <a:cs typeface="+mn-cs"/>
              </a:rPr>
              <a:t>gendergerelateerd</a:t>
            </a:r>
            <a:r>
              <a:rPr lang="nl-NL" sz="1200" b="0" u="none" strike="noStrike" kern="1200" dirty="0">
                <a:solidFill>
                  <a:schemeClr val="tx1"/>
                </a:solidFill>
                <a:effectLst/>
                <a:latin typeface="+mn-lt"/>
                <a:ea typeface="+mn-ea"/>
                <a:cs typeface="+mn-cs"/>
              </a:rPr>
              <a:t> geweld. Vrouwen zijn vaker slachtoffer van seksueel geweld, terwijl mannen oververtegenwoordigd zijn als dader. </a:t>
            </a:r>
          </a:p>
          <a:p>
            <a:pPr marL="0" indent="0">
              <a:buFont typeface="Arial" panose="020B0604020202020204" pitchFamily="34" charset="0"/>
              <a:buNone/>
            </a:pPr>
            <a:endParaRPr lang="nl-NL" sz="1200" b="0" u="none" strike="noStrike" kern="1200" dirty="0">
              <a:solidFill>
                <a:schemeClr val="tx1"/>
              </a:solidFill>
              <a:effectLst/>
              <a:latin typeface="+mn-lt"/>
              <a:ea typeface="+mn-ea"/>
              <a:cs typeface="+mn-cs"/>
            </a:endParaRPr>
          </a:p>
          <a:p>
            <a:endParaRPr lang="nl-BE"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8A8E5F-AFDB-4C6D-8044-E96494E73A55}" type="slidenum">
              <a:rPr kumimoji="0" lang="nl-B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l-B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322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Schematische voorstelling om de 5 aspecten van gender- en seksuele identiteit uit te leggen.</a:t>
            </a:r>
            <a:endParaRPr lang="en-US" dirty="0"/>
          </a:p>
          <a:p>
            <a:r>
              <a:rPr lang="nl-NL" dirty="0"/>
              <a:t>Ieder van ons heeft deze 5 aspecten.</a:t>
            </a:r>
            <a:endParaRPr lang="en-US" dirty="0"/>
          </a:p>
          <a:p>
            <a:r>
              <a:rPr lang="nl-NL" dirty="0"/>
              <a:t>Het is geen exacte wetenschap, maar kan ons helpen taal te geven aan de zaken die we voelen en om zichtbaarheid te geven aan diversiteitsaspecten die anders nogal onzichtbaar kunnen blijven.</a:t>
            </a:r>
            <a:endParaRPr lang="nl-BE" dirty="0"/>
          </a:p>
          <a:p>
            <a:endParaRPr lang="en-GB" dirty="0"/>
          </a:p>
        </p:txBody>
      </p:sp>
      <p:sp>
        <p:nvSpPr>
          <p:cNvPr id="4" name="Tijdelijke aanduiding voor dianummer 3"/>
          <p:cNvSpPr>
            <a:spLocks noGrp="1"/>
          </p:cNvSpPr>
          <p:nvPr>
            <p:ph type="sldNum" sz="quarter" idx="5"/>
          </p:nvPr>
        </p:nvSpPr>
        <p:spPr/>
        <p:txBody>
          <a:bodyPr/>
          <a:lstStyle/>
          <a:p>
            <a:fld id="{EBBB3B00-6D5E-4857-B6EF-8236B708E0D6}" type="slidenum">
              <a:rPr lang="nl-BE" smtClean="0"/>
              <a:pPr/>
              <a:t>13</a:t>
            </a:fld>
            <a:endParaRPr lang="nl-BE"/>
          </a:p>
        </p:txBody>
      </p:sp>
    </p:spTree>
    <p:extLst>
      <p:ext uri="{BB962C8B-B14F-4D97-AF65-F5344CB8AC3E}">
        <p14:creationId xmlns:p14="http://schemas.microsoft.com/office/powerpoint/2010/main" val="971842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u="sng" dirty="0">
                <a:cs typeface="Calibri"/>
              </a:rPr>
              <a:t>Wat valt volgens jullie onder geslacht? </a:t>
            </a:r>
            <a:endParaRPr lang="nl-NL" dirty="0"/>
          </a:p>
          <a:p>
            <a:r>
              <a:rPr lang="nl-NL" baseline="0" dirty="0"/>
              <a:t>Wanneer we spreken over </a:t>
            </a:r>
            <a:r>
              <a:rPr lang="nl-NL" b="1" baseline="0" dirty="0"/>
              <a:t>geslacht/sekse</a:t>
            </a:r>
            <a:r>
              <a:rPr lang="nl-NL" baseline="0" dirty="0"/>
              <a:t>, verwijzen we naar</a:t>
            </a:r>
            <a:r>
              <a:rPr lang="nl-NL" dirty="0"/>
              <a:t> het biologische: </a:t>
            </a:r>
            <a:r>
              <a:rPr lang="nl-NL" b="1" baseline="0" dirty="0"/>
              <a:t>geslachtsdelen, chromosomen, hormonen </a:t>
            </a:r>
            <a:br>
              <a:rPr lang="nl-NL" baseline="0" dirty="0">
                <a:cs typeface="+mn-lt"/>
              </a:rPr>
            </a:br>
            <a:r>
              <a:rPr lang="nl-NL" baseline="0" dirty="0"/>
              <a:t>Het </a:t>
            </a:r>
            <a:r>
              <a:rPr lang="nl-NL" b="1" baseline="0" dirty="0"/>
              <a:t>geboortegeslacht</a:t>
            </a:r>
            <a:r>
              <a:rPr lang="nl-NL" baseline="0" dirty="0"/>
              <a:t> is het geslacht dat de </a:t>
            </a:r>
            <a:r>
              <a:rPr lang="nl-NL" b="1" baseline="0" dirty="0"/>
              <a:t>arts</a:t>
            </a:r>
            <a:r>
              <a:rPr lang="nl-NL" baseline="0" dirty="0"/>
              <a:t> vaststelt meteen na de bevalling (of al eerder, tijdens de zwangerschap).</a:t>
            </a:r>
            <a:endParaRPr lang="nl-NL" dirty="0"/>
          </a:p>
          <a:p>
            <a:endParaRPr lang="nl-NL" dirty="0">
              <a:cs typeface="Calibri"/>
            </a:endParaRPr>
          </a:p>
          <a:p>
            <a:r>
              <a:rPr lang="nl-NL" dirty="0"/>
              <a:t>1) Geslachtschromosomen: bv. XX, XY, XXY, XX/XY, X, X/XY, ...</a:t>
            </a:r>
            <a:endParaRPr lang="nl-NL" dirty="0">
              <a:cs typeface="Calibri"/>
            </a:endParaRPr>
          </a:p>
          <a:p>
            <a:r>
              <a:rPr lang="nl-NL" dirty="0"/>
              <a:t>2) Geslachtsklieren: eierstokken of teelballen</a:t>
            </a:r>
            <a:endParaRPr lang="nl-NL" dirty="0">
              <a:cs typeface="Calibri"/>
            </a:endParaRPr>
          </a:p>
          <a:p>
            <a:r>
              <a:rPr lang="nl-NL" dirty="0"/>
              <a:t>3) Hormonen: hoeveelheid testosteron </a:t>
            </a:r>
            <a:endParaRPr lang="nl-NL" dirty="0">
              <a:cs typeface="Calibri"/>
            </a:endParaRPr>
          </a:p>
          <a:p>
            <a:r>
              <a:rPr lang="nl-NL" dirty="0"/>
              <a:t>4) Inwendige geslachtsorganen: eileiders en baarmoeder of bijballen en zaadleiders</a:t>
            </a:r>
            <a:endParaRPr lang="nl-NL" dirty="0">
              <a:cs typeface="Calibri"/>
            </a:endParaRPr>
          </a:p>
          <a:p>
            <a:r>
              <a:rPr lang="nl-NL" dirty="0"/>
              <a:t>5) Uitwendige geslachtsorganen: vagina en vulva prostaat en penis </a:t>
            </a:r>
            <a:endParaRPr lang="en-US" dirty="0"/>
          </a:p>
          <a:p>
            <a:r>
              <a:rPr lang="nl-NL" dirty="0"/>
              <a:t>6) Puberteitskenmerken: bv. lichaamsbeharing en borstontwikkeling</a:t>
            </a:r>
            <a:endParaRPr lang="nl-NL" dirty="0">
              <a:cs typeface="Calibri"/>
            </a:endParaRPr>
          </a:p>
          <a:p>
            <a:endParaRPr lang="nl-NL" dirty="0"/>
          </a:p>
          <a:p>
            <a:r>
              <a:rPr lang="nl-NL" dirty="0"/>
              <a:t>Geboortegeslacht =/= juridisch geslacht (= wat er op je ID kaart staat)</a:t>
            </a:r>
            <a:endParaRPr lang="nl-NL" dirty="0">
              <a:cs typeface="Calibri"/>
            </a:endParaRPr>
          </a:p>
          <a:p>
            <a:endParaRPr lang="en-GB" dirty="0"/>
          </a:p>
        </p:txBody>
      </p:sp>
      <p:sp>
        <p:nvSpPr>
          <p:cNvPr id="4" name="Tijdelijke aanduiding voor dianummer 3"/>
          <p:cNvSpPr>
            <a:spLocks noGrp="1"/>
          </p:cNvSpPr>
          <p:nvPr>
            <p:ph type="sldNum" sz="quarter" idx="5"/>
          </p:nvPr>
        </p:nvSpPr>
        <p:spPr/>
        <p:txBody>
          <a:bodyPr/>
          <a:lstStyle/>
          <a:p>
            <a:fld id="{EBBB3B00-6D5E-4857-B6EF-8236B708E0D6}" type="slidenum">
              <a:rPr lang="nl-BE" smtClean="0"/>
              <a:pPr/>
              <a:t>14</a:t>
            </a:fld>
            <a:endParaRPr lang="nl-BE"/>
          </a:p>
        </p:txBody>
      </p:sp>
    </p:spTree>
    <p:extLst>
      <p:ext uri="{BB962C8B-B14F-4D97-AF65-F5344CB8AC3E}">
        <p14:creationId xmlns:p14="http://schemas.microsoft.com/office/powerpoint/2010/main" val="761298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70000" lnSpcReduction="20000"/>
          </a:bodyPr>
          <a:lstStyle/>
          <a:p>
            <a:r>
              <a:rPr lang="nl-NL" b="1" u="sng" baseline="0" dirty="0"/>
              <a:t>Zou je dan zeggen dat lichamen biologisch gezien enkel kunnen worden opgedeeld in man/vrouw?</a:t>
            </a:r>
          </a:p>
          <a:p>
            <a:r>
              <a:rPr lang="nl-NL" baseline="0" dirty="0"/>
              <a:t>Bij sommige geboortes is het niet gemakkelijk voor dokters om te beslissen of ze het kindje moeten noteren als jongen of meisje. Bij sommige mensen zijn de genitale delen immers ambigu. Dat betekent dat het niet heel duidelijk is of het kind eerder een penis of eerder een vagina heeft. Deze kinderen passen op vlak van geslachtskenmerken dus niet in de klassieke tweedeling M/V. Ze hebben een intersekse variatie.</a:t>
            </a:r>
          </a:p>
          <a:p>
            <a:endParaRPr lang="nl-NL" baseline="0" dirty="0">
              <a:cs typeface="Calibri"/>
            </a:endParaRPr>
          </a:p>
          <a:p>
            <a:r>
              <a:rPr lang="nl-NL" dirty="0">
                <a:cs typeface="Calibri"/>
              </a:rPr>
              <a:t>1,7% - niet weinig </a:t>
            </a:r>
          </a:p>
          <a:p>
            <a:r>
              <a:rPr lang="nl-NL" dirty="0">
                <a:cs typeface="Calibri"/>
              </a:rPr>
              <a:t>1 op 60, 5 baby's per dag </a:t>
            </a:r>
          </a:p>
          <a:p>
            <a:endParaRPr lang="nl-NL" dirty="0"/>
          </a:p>
          <a:p>
            <a:r>
              <a:rPr lang="nl-NL" baseline="0" dirty="0"/>
              <a:t>Er zijn intersekse </a:t>
            </a:r>
            <a:r>
              <a:rPr lang="nl-NL" dirty="0"/>
              <a:t>variaties </a:t>
            </a:r>
            <a:r>
              <a:rPr lang="nl-NL" baseline="0" dirty="0"/>
              <a:t>die niet onmiddellijk te zien zijn. Soms komt het pas naar voren tijdens de puberteit.</a:t>
            </a:r>
            <a:endParaRPr lang="nl-NL" dirty="0">
              <a:cs typeface="Calibri"/>
            </a:endParaRPr>
          </a:p>
          <a:p>
            <a:r>
              <a:rPr lang="nl-NL" baseline="0" dirty="0"/>
              <a:t>Vijf niveaus:</a:t>
            </a:r>
            <a:endParaRPr lang="nl-NL" baseline="0" dirty="0">
              <a:cs typeface="Calibri"/>
            </a:endParaRPr>
          </a:p>
          <a:p>
            <a:r>
              <a:rPr lang="nl-NL" baseline="0" dirty="0"/>
              <a:t>1) Chromosomen: bv. XX, XY, XXY, XX/XY, X, X/XY, ... Bv. één op 500 mannen heeft een of meerdere X’en teveel (XXY, XXXY, XXXXY) – dit kan resulteren in het hebben van geen gezichtshaar, onvruchtbaarheid, een micropenis, enzovoort – maar heel wat mannen ervaren hier nooit nadelen van.</a:t>
            </a:r>
            <a:endParaRPr lang="nl-NL" baseline="0" dirty="0">
              <a:cs typeface="Calibri"/>
            </a:endParaRPr>
          </a:p>
          <a:p>
            <a:r>
              <a:rPr lang="nl-NL" baseline="0" dirty="0"/>
              <a:t>2) Geslachtkenmerken: bv. eierstokken, teelballen, beide of geen van beide</a:t>
            </a:r>
            <a:endParaRPr lang="nl-NL" baseline="0" dirty="0">
              <a:cs typeface="Calibri"/>
            </a:endParaRPr>
          </a:p>
          <a:p>
            <a:r>
              <a:rPr lang="nl-NL" baseline="0" dirty="0"/>
              <a:t>3) Hormonen: bv. een beetje oestrogeen en veel testosteron, veel testosteron en een beetje oestrogeen</a:t>
            </a:r>
            <a:endParaRPr lang="nl-NL" baseline="0" dirty="0">
              <a:cs typeface="Calibri"/>
            </a:endParaRPr>
          </a:p>
          <a:p>
            <a:r>
              <a:rPr lang="nl-NL" baseline="0" dirty="0"/>
              <a:t>4) Voortplantingsorganen: bv. inwendig, zoals baarmoeder, vagina en prostaat of bv. uitwendig, zoals clitoris en penis in verschillende grootte</a:t>
            </a:r>
            <a:endParaRPr lang="nl-NL" baseline="0" dirty="0">
              <a:cs typeface="Calibri"/>
            </a:endParaRPr>
          </a:p>
          <a:p>
            <a:r>
              <a:rPr lang="nl-NL" baseline="0" dirty="0"/>
              <a:t>5) Puberteitskenmerken: bv. beetje, meer of heel veel lichaamsbeharing en borstontwikkeling</a:t>
            </a:r>
            <a:endParaRPr lang="nl-NL" baseline="0" dirty="0">
              <a:cs typeface="Calibri"/>
            </a:endParaRPr>
          </a:p>
          <a:p>
            <a:endParaRPr lang="nl-NL" baseline="0" dirty="0"/>
          </a:p>
          <a:p>
            <a:r>
              <a:rPr lang="nl-NL" baseline="0" dirty="0"/>
              <a:t>Let op: we spreken bij mensen nooit over hermafroditisme. Dat woord gebruiken we alleen in het dierenrijk.</a:t>
            </a:r>
            <a:endParaRPr lang="nl-NL" baseline="0" dirty="0">
              <a:cs typeface="Calibri"/>
            </a:endParaRPr>
          </a:p>
          <a:p>
            <a:r>
              <a:rPr lang="nl-NL" baseline="0" dirty="0"/>
              <a:t>In de medische wereld wordt gesproken van DSD: </a:t>
            </a:r>
            <a:r>
              <a:rPr lang="nl-NL" baseline="0" dirty="0" err="1"/>
              <a:t>Difference</a:t>
            </a:r>
            <a:r>
              <a:rPr lang="nl-NL" baseline="0" dirty="0"/>
              <a:t>/</a:t>
            </a:r>
            <a:r>
              <a:rPr lang="nl-NL" strike="sngStrike" baseline="0" dirty="0"/>
              <a:t>Disorder</a:t>
            </a:r>
            <a:r>
              <a:rPr lang="nl-NL" baseline="0" dirty="0"/>
              <a:t> of </a:t>
            </a:r>
            <a:r>
              <a:rPr lang="nl-NL" baseline="0" dirty="0" err="1"/>
              <a:t>Sex</a:t>
            </a:r>
            <a:r>
              <a:rPr lang="nl-NL" baseline="0" dirty="0"/>
              <a:t> Development</a:t>
            </a:r>
            <a:endParaRPr lang="nl-NL" baseline="0" dirty="0">
              <a:cs typeface="Calibri"/>
            </a:endParaRPr>
          </a:p>
          <a:p>
            <a:endParaRPr lang="nl-NL" baseline="0" dirty="0"/>
          </a:p>
          <a:p>
            <a:r>
              <a:rPr lang="nl-NL" baseline="0" dirty="0"/>
              <a:t>Nog twee cijfergegevens:</a:t>
            </a:r>
            <a:endParaRPr lang="nl-NL" baseline="0" dirty="0">
              <a:cs typeface="Calibri"/>
            </a:endParaRPr>
          </a:p>
          <a:p>
            <a:r>
              <a:rPr lang="nl-NL" baseline="0" dirty="0"/>
              <a:t>- In België worden er elke dag vijf baby’s geboren met een variatie in geslachtskenmerken, maar slechts 1 keer om de 1,5 week komt iemand in gevaar van genitale mutilatie</a:t>
            </a:r>
            <a:br>
              <a:rPr lang="nl-NL" baseline="0" dirty="0">
                <a:cs typeface="+mn-lt"/>
              </a:rPr>
            </a:br>
            <a:r>
              <a:rPr lang="nl-NL" baseline="0" dirty="0"/>
              <a:t>- Wereldwijd heeft 1,7% van de bevolking een intersekse conditie. Dat is evenveel als er mensen zijn met bijvoorbeeld rood haar.</a:t>
            </a:r>
            <a:endParaRPr lang="nl-NL" dirty="0">
              <a:cs typeface="Calibri"/>
            </a:endParaRPr>
          </a:p>
          <a:p>
            <a:endParaRPr lang="nl-NL" dirty="0">
              <a:cs typeface="Calibri"/>
            </a:endParaRPr>
          </a:p>
          <a:p>
            <a:r>
              <a:rPr lang="nl-NL" dirty="0">
                <a:cs typeface="Calibri"/>
              </a:rPr>
              <a:t>Nog geen wet die operaties verbied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baseline="0" dirty="0"/>
              <a:t>Op dit moment zijn er zeer weinig intersekse rolmodellen in de lage landen, maar hier toch twee:</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nl-NL" baseline="0" dirty="0"/>
              <a:t>Hanne Gaby </a:t>
            </a:r>
            <a:r>
              <a:rPr lang="nl-NL" baseline="0" dirty="0" err="1"/>
              <a:t>Odiele</a:t>
            </a:r>
            <a:r>
              <a:rPr lang="nl-NL" baseline="0" dirty="0"/>
              <a:t> (die/hun), Kortrijks supermodel, doorbrak het taboe rond intersekse. Bestuurslid van Intersekse Vlaanderen. Die heeft AOS: androgeen ongevoeligheidssyndroom, wat inhoudt dat een vrouwelijk lichaam wordt gecombineerd met mannelijke XY-chromosomen. Die werd geboren met inwendige teelballen die niet indaalden, en die werden op 10-jarige leeftijd weggenomen zonder hun toestemming.</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nl-NL" baseline="0" dirty="0" err="1"/>
              <a:t>Caster</a:t>
            </a:r>
            <a:r>
              <a:rPr lang="nl-NL" baseline="0" dirty="0"/>
              <a:t> </a:t>
            </a:r>
            <a:r>
              <a:rPr lang="nl-NL" baseline="0" dirty="0" err="1"/>
              <a:t>Semanya</a:t>
            </a:r>
            <a:r>
              <a:rPr lang="nl-NL" baseline="0" dirty="0"/>
              <a:t>: Zuid-Afrikaanse Intersekse topatleet. Niet ingedaalde testikels. Doet niet langer mee aan wedstrijden omdat haar deelname volgens de World </a:t>
            </a:r>
            <a:r>
              <a:rPr lang="nl-NL" baseline="0" dirty="0" err="1"/>
              <a:t>athletics</a:t>
            </a:r>
            <a:r>
              <a:rPr lang="nl-NL" baseline="0" dirty="0"/>
              <a:t> een doodsteek voor de sport zou zijn. Is in een jarenlange juridische strijd verwikkeld om de regels omtrent intersekse deelname aan sportwedstrijden te veranderen. (zou hoge dosissen medicatie moeten nemen) </a:t>
            </a:r>
            <a:endParaRPr lang="nl-NL" dirty="0"/>
          </a:p>
          <a:p>
            <a:endParaRPr lang="en-GB" dirty="0"/>
          </a:p>
        </p:txBody>
      </p:sp>
      <p:sp>
        <p:nvSpPr>
          <p:cNvPr id="4" name="Tijdelijke aanduiding voor dianummer 3"/>
          <p:cNvSpPr>
            <a:spLocks noGrp="1"/>
          </p:cNvSpPr>
          <p:nvPr>
            <p:ph type="sldNum" sz="quarter" idx="5"/>
          </p:nvPr>
        </p:nvSpPr>
        <p:spPr/>
        <p:txBody>
          <a:bodyPr/>
          <a:lstStyle/>
          <a:p>
            <a:fld id="{EBBB3B00-6D5E-4857-B6EF-8236B708E0D6}" type="slidenum">
              <a:rPr lang="nl-BE" smtClean="0"/>
              <a:pPr/>
              <a:t>15</a:t>
            </a:fld>
            <a:endParaRPr lang="nl-BE"/>
          </a:p>
        </p:txBody>
      </p:sp>
    </p:spTree>
    <p:extLst>
      <p:ext uri="{BB962C8B-B14F-4D97-AF65-F5344CB8AC3E}">
        <p14:creationId xmlns:p14="http://schemas.microsoft.com/office/powerpoint/2010/main" val="3702915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u="sng" dirty="0"/>
              <a:t>Wat zou hieronder vallen? </a:t>
            </a:r>
          </a:p>
          <a:p>
            <a:r>
              <a:rPr lang="nl-NL" dirty="0"/>
              <a:t>Genderidentiteit</a:t>
            </a:r>
            <a:r>
              <a:rPr lang="nl-NL" baseline="0" dirty="0"/>
              <a:t> = je innerlijke gevoel van mannelijkheid of vrouwelijkheid.</a:t>
            </a:r>
            <a:endParaRPr lang="nl-NL" dirty="0"/>
          </a:p>
          <a:p>
            <a:endParaRPr lang="en-GB" dirty="0"/>
          </a:p>
        </p:txBody>
      </p:sp>
      <p:sp>
        <p:nvSpPr>
          <p:cNvPr id="4" name="Tijdelijke aanduiding voor dianummer 3"/>
          <p:cNvSpPr>
            <a:spLocks noGrp="1"/>
          </p:cNvSpPr>
          <p:nvPr>
            <p:ph type="sldNum" sz="quarter" idx="5"/>
          </p:nvPr>
        </p:nvSpPr>
        <p:spPr/>
        <p:txBody>
          <a:bodyPr/>
          <a:lstStyle/>
          <a:p>
            <a:fld id="{EBBB3B00-6D5E-4857-B6EF-8236B708E0D6}" type="slidenum">
              <a:rPr lang="nl-BE" smtClean="0"/>
              <a:pPr/>
              <a:t>16</a:t>
            </a:fld>
            <a:endParaRPr lang="nl-BE"/>
          </a:p>
        </p:txBody>
      </p:sp>
    </p:spTree>
    <p:extLst>
      <p:ext uri="{BB962C8B-B14F-4D97-AF65-F5344CB8AC3E}">
        <p14:creationId xmlns:p14="http://schemas.microsoft.com/office/powerpoint/2010/main" val="32078459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a:p>
            <a:endParaRPr lang="nl-BE" dirty="0"/>
          </a:p>
          <a:p>
            <a:endParaRPr lang="nl-BE" dirty="0">
              <a:ea typeface="Calibri"/>
              <a:cs typeface="Calibri"/>
            </a:endParaRPr>
          </a:p>
          <a:p>
            <a:endParaRPr lang="en-GB" dirty="0"/>
          </a:p>
        </p:txBody>
      </p:sp>
      <p:sp>
        <p:nvSpPr>
          <p:cNvPr id="4" name="Tijdelijke aanduiding voor dianummer 3"/>
          <p:cNvSpPr>
            <a:spLocks noGrp="1"/>
          </p:cNvSpPr>
          <p:nvPr>
            <p:ph type="sldNum" sz="quarter" idx="5"/>
          </p:nvPr>
        </p:nvSpPr>
        <p:spPr/>
        <p:txBody>
          <a:bodyPr/>
          <a:lstStyle/>
          <a:p>
            <a:fld id="{EBBB3B00-6D5E-4857-B6EF-8236B708E0D6}" type="slidenum">
              <a:rPr lang="nl-BE" smtClean="0"/>
              <a:pPr/>
              <a:t>17</a:t>
            </a:fld>
            <a:endParaRPr lang="nl-BE"/>
          </a:p>
        </p:txBody>
      </p:sp>
    </p:spTree>
    <p:extLst>
      <p:ext uri="{BB962C8B-B14F-4D97-AF65-F5344CB8AC3E}">
        <p14:creationId xmlns:p14="http://schemas.microsoft.com/office/powerpoint/2010/main" val="3325913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0.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0896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Eindblad">
    <p:bg>
      <p:bgPr>
        <a:solidFill>
          <a:srgbClr val="B473D2"/>
        </a:solidFill>
        <a:effectLst/>
      </p:bgPr>
    </p:bg>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0929" y="2219008"/>
            <a:ext cx="4002143" cy="2766060"/>
          </a:xfrm>
          <a:prstGeom prst="rect">
            <a:avLst/>
          </a:prstGeom>
        </p:spPr>
      </p:pic>
    </p:spTree>
    <p:extLst>
      <p:ext uri="{BB962C8B-B14F-4D97-AF65-F5344CB8AC3E}">
        <p14:creationId xmlns:p14="http://schemas.microsoft.com/office/powerpoint/2010/main" val="1188186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Quote 3">
    <p:spTree>
      <p:nvGrpSpPr>
        <p:cNvPr id="1" name=""/>
        <p:cNvGrpSpPr/>
        <p:nvPr/>
      </p:nvGrpSpPr>
      <p:grpSpPr>
        <a:xfrm>
          <a:off x="0" y="0"/>
          <a:ext cx="0" cy="0"/>
          <a:chOff x="0" y="0"/>
          <a:chExt cx="0" cy="0"/>
        </a:xfrm>
      </p:grpSpPr>
      <p:sp>
        <p:nvSpPr>
          <p:cNvPr id="6" name="Rechthoek 5"/>
          <p:cNvSpPr/>
          <p:nvPr/>
        </p:nvSpPr>
        <p:spPr>
          <a:xfrm>
            <a:off x="0" y="-1"/>
            <a:ext cx="9144000" cy="6858000"/>
          </a:xfrm>
          <a:prstGeom prst="rect">
            <a:avLst/>
          </a:prstGeom>
          <a:solidFill>
            <a:srgbClr val="702283"/>
          </a:solidFill>
          <a:ln>
            <a:solidFill>
              <a:srgbClr val="70228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p>
        </p:txBody>
      </p:sp>
      <p:sp>
        <p:nvSpPr>
          <p:cNvPr id="2" name="Titel 1"/>
          <p:cNvSpPr>
            <a:spLocks noGrp="1"/>
          </p:cNvSpPr>
          <p:nvPr>
            <p:ph type="title" hasCustomPrompt="1"/>
          </p:nvPr>
        </p:nvSpPr>
        <p:spPr>
          <a:xfrm>
            <a:off x="628650" y="2766219"/>
            <a:ext cx="7886700" cy="1325563"/>
          </a:xfrm>
        </p:spPr>
        <p:txBody>
          <a:bodyPr/>
          <a:lstStyle>
            <a:lvl1pPr algn="ctr">
              <a:defRPr>
                <a:solidFill>
                  <a:schemeClr val="bg1"/>
                </a:solidFill>
              </a:defRPr>
            </a:lvl1pPr>
          </a:lstStyle>
          <a:p>
            <a:r>
              <a:rPr lang="nl-NL"/>
              <a:t>Tekst</a:t>
            </a:r>
            <a:endParaRPr lang="nl-BE"/>
          </a:p>
        </p:txBody>
      </p:sp>
      <p:pic>
        <p:nvPicPr>
          <p:cNvPr id="7" name="Afbeelding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9624" y="5904412"/>
            <a:ext cx="529926" cy="701799"/>
          </a:xfrm>
          <a:prstGeom prst="rect">
            <a:avLst/>
          </a:prstGeom>
        </p:spPr>
      </p:pic>
    </p:spTree>
    <p:extLst>
      <p:ext uri="{BB962C8B-B14F-4D97-AF65-F5344CB8AC3E}">
        <p14:creationId xmlns:p14="http://schemas.microsoft.com/office/powerpoint/2010/main" val="11652881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Gewone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normAutofit/>
          </a:bodyPr>
          <a:lstStyle>
            <a:lvl1pPr marL="204788" indent="-204788">
              <a:defRPr sz="1650"/>
            </a:lvl1pPr>
            <a:lvl2pPr marL="542925" indent="-200025">
              <a:defRPr sz="1500"/>
            </a:lvl2pPr>
            <a:lvl3pPr marL="870347" indent="-184547">
              <a:defRPr sz="1350"/>
            </a:lvl3pPr>
            <a:lvl4pPr>
              <a:defRPr sz="1200"/>
            </a:lvl4pPr>
            <a:lvl5pPr>
              <a:defRPr sz="1200"/>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7" name="Tijdelijke aanduiding voor inhoud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9623" y="5904411"/>
            <a:ext cx="519836" cy="688436"/>
          </a:xfrm>
          <a:prstGeom prst="rect">
            <a:avLst/>
          </a:prstGeom>
        </p:spPr>
      </p:pic>
    </p:spTree>
    <p:extLst>
      <p:ext uri="{BB962C8B-B14F-4D97-AF65-F5344CB8AC3E}">
        <p14:creationId xmlns:p14="http://schemas.microsoft.com/office/powerpoint/2010/main" val="71080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644087"/>
            <a:ext cx="7056784" cy="3093154"/>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Hang up! </a:t>
            </a:r>
            <a:br>
              <a:rPr lang="nl-BE" sz="6500" b="1" i="0" kern="1200" dirty="0">
                <a:solidFill>
                  <a:schemeClr val="bg1"/>
                </a:solidFill>
                <a:effectLst/>
                <a:latin typeface="+mj-lt"/>
                <a:ea typeface="+mn-ea"/>
                <a:cs typeface="+mn-cs"/>
              </a:rPr>
            </a:br>
            <a:r>
              <a:rPr lang="nl-BE" sz="6500" b="1" i="0" kern="1200" dirty="0" err="1">
                <a:solidFill>
                  <a:schemeClr val="bg1"/>
                </a:solidFill>
                <a:effectLst/>
                <a:latin typeface="+mj-lt"/>
                <a:ea typeface="+mn-ea"/>
                <a:cs typeface="+mn-cs"/>
              </a:rPr>
              <a:t>GSM’s</a:t>
            </a:r>
            <a:r>
              <a:rPr lang="nl-BE" sz="6500" b="1" i="0" kern="1200" dirty="0">
                <a:solidFill>
                  <a:schemeClr val="bg1"/>
                </a:solidFill>
                <a:effectLst/>
                <a:latin typeface="+mj-lt"/>
                <a:ea typeface="+mn-ea"/>
                <a:cs typeface="+mn-cs"/>
              </a:rPr>
              <a:t> &amp; laptops aan de kant.</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258798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
        <p:nvSpPr>
          <p:cNvPr id="3" name="Ondertitel 2"/>
          <p:cNvSpPr>
            <a:spLocks noGrp="1"/>
          </p:cNvSpPr>
          <p:nvPr>
            <p:ph type="subTitle" idx="1"/>
          </p:nvPr>
        </p:nvSpPr>
        <p:spPr>
          <a:xfrm>
            <a:off x="1187624" y="1988840"/>
            <a:ext cx="6858000" cy="381880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Tree>
    <p:extLst>
      <p:ext uri="{BB962C8B-B14F-4D97-AF65-F5344CB8AC3E}">
        <p14:creationId xmlns:p14="http://schemas.microsoft.com/office/powerpoint/2010/main" val="3986371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87624" y="1988839"/>
            <a:ext cx="6858000"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501790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187624" y="1988839"/>
            <a:ext cx="3308176"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48200" y="1988839"/>
            <a:ext cx="3397424" cy="4188124"/>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457670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7" name="Rechthoek 8"/>
          <p:cNvSpPr/>
          <p:nvPr userDrawn="1"/>
        </p:nvSpPr>
        <p:spPr bwMode="white">
          <a:xfrm>
            <a:off x="0" y="5301208"/>
            <a:ext cx="9144000" cy="288032"/>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187624" y="692696"/>
            <a:ext cx="2373511" cy="1600200"/>
          </a:xfrm>
        </p:spPr>
        <p:txBody>
          <a:bodyPr anchor="t">
            <a:normAutofit/>
          </a:bodyPr>
          <a:lstStyle>
            <a:lvl1pPr>
              <a:defRPr sz="2400"/>
            </a:lvl1pPr>
          </a:lstStyle>
          <a:p>
            <a:r>
              <a:rPr lang="nl-NL" dirty="0"/>
              <a:t>Klik om de stijl te bewerken</a:t>
            </a:r>
          </a:p>
        </p:txBody>
      </p:sp>
      <p:sp>
        <p:nvSpPr>
          <p:cNvPr id="3" name="Tijdelijke aanduiding voor afbeelding 2"/>
          <p:cNvSpPr>
            <a:spLocks noGrp="1"/>
          </p:cNvSpPr>
          <p:nvPr>
            <p:ph type="pic" idx="1"/>
          </p:nvPr>
        </p:nvSpPr>
        <p:spPr>
          <a:xfrm>
            <a:off x="3869110" y="692697"/>
            <a:ext cx="4176514"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187624" y="2492896"/>
            <a:ext cx="2373511" cy="25202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Tree>
    <p:extLst>
      <p:ext uri="{BB962C8B-B14F-4D97-AF65-F5344CB8AC3E}">
        <p14:creationId xmlns:p14="http://schemas.microsoft.com/office/powerpoint/2010/main" val="13852060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
        <p:nvSpPr>
          <p:cNvPr id="3" name="Ondertitel 2"/>
          <p:cNvSpPr>
            <a:spLocks noGrp="1"/>
          </p:cNvSpPr>
          <p:nvPr>
            <p:ph type="subTitle" idx="1"/>
          </p:nvPr>
        </p:nvSpPr>
        <p:spPr>
          <a:xfrm>
            <a:off x="1187624" y="1988840"/>
            <a:ext cx="6858000" cy="381880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Tree>
    <p:extLst>
      <p:ext uri="{BB962C8B-B14F-4D97-AF65-F5344CB8AC3E}">
        <p14:creationId xmlns:p14="http://schemas.microsoft.com/office/powerpoint/2010/main" val="25483074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87624" y="1988839"/>
            <a:ext cx="6858000"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2047295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Hoofdstuk oranje">
    <p:spTree>
      <p:nvGrpSpPr>
        <p:cNvPr id="1" name=""/>
        <p:cNvGrpSpPr/>
        <p:nvPr/>
      </p:nvGrpSpPr>
      <p:grpSpPr>
        <a:xfrm>
          <a:off x="0" y="0"/>
          <a:ext cx="0" cy="0"/>
          <a:chOff x="0" y="0"/>
          <a:chExt cx="0" cy="0"/>
        </a:xfrm>
      </p:grpSpPr>
      <p:sp>
        <p:nvSpPr>
          <p:cNvPr id="10" name="Rechthoek 8"/>
          <p:cNvSpPr/>
          <p:nvPr userDrawn="1"/>
        </p:nvSpPr>
        <p:spPr bwMode="white">
          <a:xfrm>
            <a:off x="142844" y="146666"/>
            <a:ext cx="8858312" cy="65722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p>
            <a:r>
              <a:rPr lang="nl-NL"/>
              <a:t>Klik om de stijl te bewerken</a:t>
            </a:r>
            <a:endParaRPr lang="nl-BE"/>
          </a:p>
        </p:txBody>
      </p:sp>
      <p:sp>
        <p:nvSpPr>
          <p:cNvPr id="3" name="Content Placeholder 2"/>
          <p:cNvSpPr>
            <a:spLocks noGrp="1"/>
          </p:cNvSpPr>
          <p:nvPr>
            <p:ph idx="1"/>
          </p:nvPr>
        </p:nvSpPr>
        <p:spPr/>
        <p:txBody>
          <a:bodyPr/>
          <a:lstStyle>
            <a:lvl2pPr marL="803275" indent="-285750">
              <a:buSzPct val="70000"/>
              <a:buFont typeface="fontello" panose="02000503000000000000" pitchFamily="2" charset="0"/>
              <a:buChar char=""/>
              <a:defRPr/>
            </a:lvl2pPr>
            <a:lvl3pPr marL="1254125" indent="-228600">
              <a:buSzPct val="70000"/>
              <a:buFont typeface="fontello" panose="02000503000000000000" pitchFamily="2" charset="0"/>
              <a:buChar char=""/>
              <a:defRPr/>
            </a:lvl3pPr>
            <a:lvl4pPr marL="1700213" indent="-265113">
              <a:buSzPct val="70000"/>
              <a:buFont typeface="fontello" panose="02000503000000000000" pitchFamily="2" charset="0"/>
              <a:buChar char=""/>
              <a:defRPr/>
            </a:lvl4pPr>
            <a:lvl5pPr marL="2152650" indent="-228600">
              <a:buSzPct val="70000"/>
              <a:buFont typeface="fontello" panose="02000503000000000000" pitchFamily="2" charset="0"/>
              <a:buChar char=""/>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9" name="Afbeelding 8" descr="neuzeke_afgekapt.png"/>
          <p:cNvPicPr>
            <a:picLocks noChangeAspect="1"/>
          </p:cNvPicPr>
          <p:nvPr userDrawn="1"/>
        </p:nvPicPr>
        <p:blipFill>
          <a:blip r:embed="rId2" cstate="screen"/>
          <a:stretch>
            <a:fillRect/>
          </a:stretch>
        </p:blipFill>
        <p:spPr>
          <a:xfrm>
            <a:off x="0" y="285728"/>
            <a:ext cx="1568853" cy="1980000"/>
          </a:xfrm>
          <a:prstGeom prst="rect">
            <a:avLst/>
          </a:prstGeom>
        </p:spPr>
      </p:pic>
    </p:spTree>
  </p:cSld>
  <p:clrMapOvr>
    <a:masterClrMapping/>
  </p:clrMapOvr>
  <p:transition spd="med">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187624" y="1988839"/>
            <a:ext cx="3308176"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48200" y="1988839"/>
            <a:ext cx="3397424" cy="4188124"/>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21205971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7" name="Rechthoek 8"/>
          <p:cNvSpPr/>
          <p:nvPr userDrawn="1"/>
        </p:nvSpPr>
        <p:spPr bwMode="white">
          <a:xfrm>
            <a:off x="0" y="5301208"/>
            <a:ext cx="9144000" cy="288032"/>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187624" y="692696"/>
            <a:ext cx="2373511" cy="1600200"/>
          </a:xfrm>
        </p:spPr>
        <p:txBody>
          <a:bodyPr anchor="t">
            <a:normAutofit/>
          </a:bodyPr>
          <a:lstStyle>
            <a:lvl1pPr>
              <a:defRPr sz="2400"/>
            </a:lvl1pPr>
          </a:lstStyle>
          <a:p>
            <a:r>
              <a:rPr lang="nl-NL" dirty="0"/>
              <a:t>Klik om de stijl te bewerken</a:t>
            </a:r>
          </a:p>
        </p:txBody>
      </p:sp>
      <p:sp>
        <p:nvSpPr>
          <p:cNvPr id="3" name="Tijdelijke aanduiding voor afbeelding 2"/>
          <p:cNvSpPr>
            <a:spLocks noGrp="1"/>
          </p:cNvSpPr>
          <p:nvPr>
            <p:ph type="pic" idx="1"/>
          </p:nvPr>
        </p:nvSpPr>
        <p:spPr>
          <a:xfrm>
            <a:off x="3869110" y="692697"/>
            <a:ext cx="4176514"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187624" y="2492896"/>
            <a:ext cx="2373511" cy="25202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Tree>
    <p:extLst>
      <p:ext uri="{BB962C8B-B14F-4D97-AF65-F5344CB8AC3E}">
        <p14:creationId xmlns:p14="http://schemas.microsoft.com/office/powerpoint/2010/main" val="2287451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
        <p:nvSpPr>
          <p:cNvPr id="3" name="Ondertitel 2"/>
          <p:cNvSpPr>
            <a:spLocks noGrp="1"/>
          </p:cNvSpPr>
          <p:nvPr>
            <p:ph type="subTitle" idx="1"/>
          </p:nvPr>
        </p:nvSpPr>
        <p:spPr>
          <a:xfrm>
            <a:off x="1187624" y="1988840"/>
            <a:ext cx="6858000" cy="381880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Tree>
    <p:extLst>
      <p:ext uri="{BB962C8B-B14F-4D97-AF65-F5344CB8AC3E}">
        <p14:creationId xmlns:p14="http://schemas.microsoft.com/office/powerpoint/2010/main" val="21244643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87624" y="1988839"/>
            <a:ext cx="6858000"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22885940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187624" y="1988839"/>
            <a:ext cx="3308176"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48200" y="1988839"/>
            <a:ext cx="3397424" cy="4188124"/>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22669821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7" name="Rechthoek 8"/>
          <p:cNvSpPr/>
          <p:nvPr userDrawn="1"/>
        </p:nvSpPr>
        <p:spPr bwMode="white">
          <a:xfrm>
            <a:off x="0" y="5301208"/>
            <a:ext cx="9144000" cy="288032"/>
          </a:xfrm>
          <a:prstGeom prst="rect">
            <a:avLst/>
          </a:prstGeom>
          <a:solidFill>
            <a:srgbClr val="8CC05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187624" y="692696"/>
            <a:ext cx="2373511" cy="1600200"/>
          </a:xfrm>
        </p:spPr>
        <p:txBody>
          <a:bodyPr anchor="t">
            <a:normAutofit/>
          </a:bodyPr>
          <a:lstStyle>
            <a:lvl1pPr>
              <a:defRPr sz="2400"/>
            </a:lvl1pPr>
          </a:lstStyle>
          <a:p>
            <a:r>
              <a:rPr lang="nl-NL" dirty="0"/>
              <a:t>Klik om de stijl te bewerken</a:t>
            </a:r>
          </a:p>
        </p:txBody>
      </p:sp>
      <p:sp>
        <p:nvSpPr>
          <p:cNvPr id="3" name="Tijdelijke aanduiding voor afbeelding 2"/>
          <p:cNvSpPr>
            <a:spLocks noGrp="1"/>
          </p:cNvSpPr>
          <p:nvPr>
            <p:ph type="pic" idx="1"/>
          </p:nvPr>
        </p:nvSpPr>
        <p:spPr>
          <a:xfrm>
            <a:off x="3869110" y="692697"/>
            <a:ext cx="4176514"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187624" y="2492896"/>
            <a:ext cx="2373511" cy="25202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Tree>
    <p:extLst>
      <p:ext uri="{BB962C8B-B14F-4D97-AF65-F5344CB8AC3E}">
        <p14:creationId xmlns:p14="http://schemas.microsoft.com/office/powerpoint/2010/main" val="4219618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ind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70616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382286"/>
            <a:ext cx="7056784" cy="4093428"/>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Stand up!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Houd de rest van de meeting staand.</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3">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217822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382286"/>
            <a:ext cx="7056784" cy="4093428"/>
          </a:xfrm>
          <a:prstGeom prst="rect">
            <a:avLst/>
          </a:prstGeom>
          <a:noFill/>
        </p:spPr>
        <p:txBody>
          <a:bodyPr wrap="square" rtlCol="0">
            <a:spAutoFit/>
          </a:bodyPr>
          <a:lstStyle/>
          <a:p>
            <a:r>
              <a:rPr lang="nl-BE" sz="6500" b="1" i="0" kern="1200" dirty="0" err="1">
                <a:solidFill>
                  <a:schemeClr val="bg1"/>
                </a:solidFill>
                <a:effectLst/>
                <a:latin typeface="+mj-lt"/>
                <a:ea typeface="+mn-ea"/>
                <a:cs typeface="+mn-cs"/>
              </a:rPr>
              <a:t>Time’s</a:t>
            </a:r>
            <a:r>
              <a:rPr lang="nl-BE" sz="6500" b="1" i="0" kern="1200" dirty="0">
                <a:solidFill>
                  <a:schemeClr val="bg1"/>
                </a:solidFill>
                <a:effectLst/>
                <a:latin typeface="+mj-lt"/>
                <a:ea typeface="+mn-ea"/>
                <a:cs typeface="+mn-cs"/>
              </a:rPr>
              <a:t> up!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Deze meeting wordt 10 min. ingekort.</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195670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644087"/>
            <a:ext cx="7056784" cy="3093154"/>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Hang up! </a:t>
            </a:r>
            <a:br>
              <a:rPr lang="nl-BE" sz="6500" b="1" i="0" kern="1200" dirty="0">
                <a:solidFill>
                  <a:schemeClr val="bg1"/>
                </a:solidFill>
                <a:effectLst/>
                <a:latin typeface="+mj-lt"/>
                <a:ea typeface="+mn-ea"/>
                <a:cs typeface="+mn-cs"/>
              </a:rPr>
            </a:br>
            <a:r>
              <a:rPr lang="nl-BE" sz="6500" b="1" i="0" kern="1200" dirty="0" err="1">
                <a:solidFill>
                  <a:schemeClr val="bg1"/>
                </a:solidFill>
                <a:effectLst/>
                <a:latin typeface="+mj-lt"/>
                <a:ea typeface="+mn-ea"/>
                <a:cs typeface="+mn-cs"/>
              </a:rPr>
              <a:t>GSM’s</a:t>
            </a:r>
            <a:r>
              <a:rPr lang="nl-BE" sz="6500" b="1" i="0" kern="1200" dirty="0">
                <a:solidFill>
                  <a:schemeClr val="bg1"/>
                </a:solidFill>
                <a:effectLst/>
                <a:latin typeface="+mj-lt"/>
                <a:ea typeface="+mn-ea"/>
                <a:cs typeface="+mn-cs"/>
              </a:rPr>
              <a:t> &amp; laptops aan de kant.</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27948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Hoofdstuk roze">
    <p:spTree>
      <p:nvGrpSpPr>
        <p:cNvPr id="1" name=""/>
        <p:cNvGrpSpPr/>
        <p:nvPr/>
      </p:nvGrpSpPr>
      <p:grpSpPr>
        <a:xfrm>
          <a:off x="0" y="0"/>
          <a:ext cx="0" cy="0"/>
          <a:chOff x="0" y="0"/>
          <a:chExt cx="0" cy="0"/>
        </a:xfrm>
      </p:grpSpPr>
      <p:sp>
        <p:nvSpPr>
          <p:cNvPr id="7" name="Rechthoek 8"/>
          <p:cNvSpPr/>
          <p:nvPr userDrawn="1"/>
        </p:nvSpPr>
        <p:spPr bwMode="white">
          <a:xfrm>
            <a:off x="142844" y="170488"/>
            <a:ext cx="8858312" cy="65722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p>
            <a:r>
              <a:rPr lang="nl-NL" dirty="0"/>
              <a:t>Klik om de stijl te bewerken</a:t>
            </a:r>
            <a:endParaRPr lang="nl-BE" dirty="0"/>
          </a:p>
        </p:txBody>
      </p:sp>
      <p:sp>
        <p:nvSpPr>
          <p:cNvPr id="3" name="Content Placeholder 2"/>
          <p:cNvSpPr>
            <a:spLocks noGrp="1"/>
          </p:cNvSpPr>
          <p:nvPr>
            <p:ph idx="1"/>
          </p:nvPr>
        </p:nvSpPr>
        <p:spPr/>
        <p:txBody>
          <a:bodyPr/>
          <a:lstStyle>
            <a:lvl2pPr marL="803275" indent="-285750">
              <a:buSzPct val="70000"/>
              <a:buFont typeface="fontello" panose="02000503000000000000" pitchFamily="2" charset="0"/>
              <a:buChar char=""/>
              <a:defRPr/>
            </a:lvl2pPr>
            <a:lvl3pPr marL="1254125" indent="-228600">
              <a:buSzPct val="70000"/>
              <a:buFont typeface="fontello" panose="02000503000000000000" pitchFamily="2" charset="0"/>
              <a:buChar char=""/>
              <a:defRPr/>
            </a:lvl3pPr>
            <a:lvl4pPr marL="1700213" indent="-265113">
              <a:buSzPct val="70000"/>
              <a:buFont typeface="fontello" panose="02000503000000000000" pitchFamily="2" charset="0"/>
              <a:buChar char=""/>
              <a:defRPr/>
            </a:lvl4pPr>
            <a:lvl5pPr marL="2152650" indent="-228600">
              <a:buSzPct val="70000"/>
              <a:buFont typeface="fontello" panose="02000503000000000000" pitchFamily="2" charset="0"/>
              <a:buChar char=""/>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8" name="Afbeelding 7" descr="neuzeke_afgekapt.png"/>
          <p:cNvPicPr>
            <a:picLocks noChangeAspect="1"/>
          </p:cNvPicPr>
          <p:nvPr userDrawn="1"/>
        </p:nvPicPr>
        <p:blipFill>
          <a:blip r:embed="rId2" cstate="screen"/>
          <a:stretch>
            <a:fillRect/>
          </a:stretch>
        </p:blipFill>
        <p:spPr>
          <a:xfrm>
            <a:off x="0" y="285728"/>
            <a:ext cx="1568853" cy="1980000"/>
          </a:xfrm>
          <a:prstGeom prst="rect">
            <a:avLst/>
          </a:prstGeom>
        </p:spPr>
      </p:pic>
    </p:spTree>
  </p:cSld>
  <p:clrMapOvr>
    <a:masterClrMapping/>
  </p:clrMapOvr>
  <p:transition spd="med">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rgbClr val="8CC05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644087"/>
            <a:ext cx="7056784" cy="3093154"/>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Break!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2 min. om alles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te stretchen.</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rgbClr val="D8E9C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1324742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382286"/>
            <a:ext cx="7056784" cy="4093428"/>
          </a:xfrm>
          <a:prstGeom prst="rect">
            <a:avLst/>
          </a:prstGeom>
          <a:noFill/>
        </p:spPr>
        <p:txBody>
          <a:bodyPr wrap="square" rtlCol="0">
            <a:spAutoFit/>
          </a:bodyPr>
          <a:lstStyle/>
          <a:p>
            <a:r>
              <a:rPr lang="nl-BE" sz="6500" b="1" i="0" kern="1200" dirty="0" err="1">
                <a:solidFill>
                  <a:schemeClr val="bg1"/>
                </a:solidFill>
                <a:effectLst/>
                <a:latin typeface="+mj-lt"/>
                <a:ea typeface="+mn-ea"/>
                <a:cs typeface="+mn-cs"/>
              </a:rPr>
              <a:t>Silence</a:t>
            </a:r>
            <a:r>
              <a:rPr lang="nl-BE" sz="6500" b="1" i="0" kern="1200" dirty="0">
                <a:solidFill>
                  <a:schemeClr val="bg1"/>
                </a:solidFill>
                <a:effectLst/>
                <a:latin typeface="+mj-lt"/>
                <a:ea typeface="+mn-ea"/>
                <a:cs typeface="+mn-cs"/>
              </a:rPr>
              <a:t>!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Adem in/adem uit gedurende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30 sec.</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5">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1157477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882423"/>
            <a:ext cx="7056784" cy="3093154"/>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Switch </a:t>
            </a:r>
            <a:r>
              <a:rPr lang="nl-BE" sz="6500" b="1" i="0" kern="1200" dirty="0" err="1">
                <a:solidFill>
                  <a:schemeClr val="bg1"/>
                </a:solidFill>
                <a:effectLst/>
                <a:latin typeface="+mj-lt"/>
                <a:ea typeface="+mn-ea"/>
                <a:cs typeface="+mn-cs"/>
              </a:rPr>
              <a:t>places</a:t>
            </a:r>
            <a:r>
              <a:rPr lang="nl-BE" sz="6500" b="1" i="0" kern="1200" dirty="0">
                <a:solidFill>
                  <a:schemeClr val="bg1"/>
                </a:solidFill>
                <a:effectLst/>
                <a:latin typeface="+mj-lt"/>
                <a:ea typeface="+mn-ea"/>
                <a:cs typeface="+mn-cs"/>
              </a:rPr>
              <a:t>!</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Hoe gaat het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met iedereen?</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944407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Hoofdstuk oranje">
    <p:spTree>
      <p:nvGrpSpPr>
        <p:cNvPr id="1" name=""/>
        <p:cNvGrpSpPr/>
        <p:nvPr/>
      </p:nvGrpSpPr>
      <p:grpSpPr>
        <a:xfrm>
          <a:off x="0" y="0"/>
          <a:ext cx="0" cy="0"/>
          <a:chOff x="0" y="0"/>
          <a:chExt cx="0" cy="0"/>
        </a:xfrm>
      </p:grpSpPr>
      <p:sp>
        <p:nvSpPr>
          <p:cNvPr id="10" name="Rechthoek 8"/>
          <p:cNvSpPr/>
          <p:nvPr userDrawn="1"/>
        </p:nvSpPr>
        <p:spPr bwMode="white">
          <a:xfrm>
            <a:off x="142844" y="146666"/>
            <a:ext cx="8858312" cy="65722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p>
            <a:r>
              <a:rPr lang="nl-NL"/>
              <a:t>Klik om de stijl te bewerken</a:t>
            </a:r>
            <a:endParaRPr lang="nl-BE"/>
          </a:p>
        </p:txBody>
      </p:sp>
      <p:sp>
        <p:nvSpPr>
          <p:cNvPr id="3" name="Content Placeholder 2"/>
          <p:cNvSpPr>
            <a:spLocks noGrp="1"/>
          </p:cNvSpPr>
          <p:nvPr>
            <p:ph idx="1"/>
          </p:nvPr>
        </p:nvSpPr>
        <p:spPr/>
        <p:txBody>
          <a:bodyPr/>
          <a:lstStyle>
            <a:lvl2pPr marL="803275" indent="-285750">
              <a:buSzPct val="70000"/>
              <a:buFont typeface="fontello" panose="02000503000000000000" pitchFamily="2" charset="0"/>
              <a:buChar char=""/>
              <a:defRPr/>
            </a:lvl2pPr>
            <a:lvl3pPr marL="1254125" indent="-228600">
              <a:buSzPct val="70000"/>
              <a:buFont typeface="fontello" panose="02000503000000000000" pitchFamily="2" charset="0"/>
              <a:buChar char=""/>
              <a:defRPr/>
            </a:lvl3pPr>
            <a:lvl4pPr marL="1700213" indent="-265113">
              <a:buSzPct val="70000"/>
              <a:buFont typeface="fontello" panose="02000503000000000000" pitchFamily="2" charset="0"/>
              <a:buChar char=""/>
              <a:defRPr/>
            </a:lvl4pPr>
            <a:lvl5pPr marL="2152650" indent="-228600">
              <a:buSzPct val="70000"/>
              <a:buFont typeface="fontello" panose="02000503000000000000" pitchFamily="2" charset="0"/>
              <a:buChar char=""/>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9" name="Afbeelding 8" descr="neuzeke_afgekapt.png"/>
          <p:cNvPicPr>
            <a:picLocks noChangeAspect="1"/>
          </p:cNvPicPr>
          <p:nvPr userDrawn="1"/>
        </p:nvPicPr>
        <p:blipFill>
          <a:blip r:embed="rId2" cstate="screen"/>
          <a:stretch>
            <a:fillRect/>
          </a:stretch>
        </p:blipFill>
        <p:spPr>
          <a:xfrm>
            <a:off x="0" y="285728"/>
            <a:ext cx="1568853" cy="1980000"/>
          </a:xfrm>
          <a:prstGeom prst="rect">
            <a:avLst/>
          </a:prstGeom>
        </p:spPr>
      </p:pic>
    </p:spTree>
    <p:extLst>
      <p:ext uri="{BB962C8B-B14F-4D97-AF65-F5344CB8AC3E}">
        <p14:creationId xmlns:p14="http://schemas.microsoft.com/office/powerpoint/2010/main" val="213250791"/>
      </p:ext>
    </p:extLst>
  </p:cSld>
  <p:clrMapOvr>
    <a:masterClrMapping/>
  </p:clrMapOvr>
  <p:transition spd="med">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Hoofdstuk roze">
    <p:spTree>
      <p:nvGrpSpPr>
        <p:cNvPr id="1" name=""/>
        <p:cNvGrpSpPr/>
        <p:nvPr/>
      </p:nvGrpSpPr>
      <p:grpSpPr>
        <a:xfrm>
          <a:off x="0" y="0"/>
          <a:ext cx="0" cy="0"/>
          <a:chOff x="0" y="0"/>
          <a:chExt cx="0" cy="0"/>
        </a:xfrm>
      </p:grpSpPr>
      <p:sp>
        <p:nvSpPr>
          <p:cNvPr id="7" name="Rechthoek 8"/>
          <p:cNvSpPr/>
          <p:nvPr userDrawn="1"/>
        </p:nvSpPr>
        <p:spPr bwMode="white">
          <a:xfrm>
            <a:off x="142844" y="170488"/>
            <a:ext cx="8858312" cy="65722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p>
            <a:r>
              <a:rPr lang="nl-NL" dirty="0"/>
              <a:t>Klik om de stijl te bewerken</a:t>
            </a:r>
            <a:endParaRPr lang="nl-BE" dirty="0"/>
          </a:p>
        </p:txBody>
      </p:sp>
      <p:sp>
        <p:nvSpPr>
          <p:cNvPr id="3" name="Content Placeholder 2"/>
          <p:cNvSpPr>
            <a:spLocks noGrp="1"/>
          </p:cNvSpPr>
          <p:nvPr>
            <p:ph idx="1"/>
          </p:nvPr>
        </p:nvSpPr>
        <p:spPr/>
        <p:txBody>
          <a:bodyPr/>
          <a:lstStyle>
            <a:lvl2pPr marL="803275" indent="-285750">
              <a:buSzPct val="70000"/>
              <a:buFont typeface="fontello" panose="02000503000000000000" pitchFamily="2" charset="0"/>
              <a:buChar char=""/>
              <a:defRPr/>
            </a:lvl2pPr>
            <a:lvl3pPr marL="1254125" indent="-228600">
              <a:buSzPct val="70000"/>
              <a:buFont typeface="fontello" panose="02000503000000000000" pitchFamily="2" charset="0"/>
              <a:buChar char=""/>
              <a:defRPr/>
            </a:lvl3pPr>
            <a:lvl4pPr marL="1700213" indent="-265113">
              <a:buSzPct val="70000"/>
              <a:buFont typeface="fontello" panose="02000503000000000000" pitchFamily="2" charset="0"/>
              <a:buChar char=""/>
              <a:defRPr/>
            </a:lvl4pPr>
            <a:lvl5pPr marL="2152650" indent="-228600">
              <a:buSzPct val="70000"/>
              <a:buFont typeface="fontello" panose="02000503000000000000" pitchFamily="2" charset="0"/>
              <a:buChar char=""/>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8" name="Afbeelding 7" descr="neuzeke_afgekapt.png"/>
          <p:cNvPicPr>
            <a:picLocks noChangeAspect="1"/>
          </p:cNvPicPr>
          <p:nvPr userDrawn="1"/>
        </p:nvPicPr>
        <p:blipFill>
          <a:blip r:embed="rId2" cstate="screen"/>
          <a:stretch>
            <a:fillRect/>
          </a:stretch>
        </p:blipFill>
        <p:spPr>
          <a:xfrm>
            <a:off x="0" y="285728"/>
            <a:ext cx="1568853" cy="1980000"/>
          </a:xfrm>
          <a:prstGeom prst="rect">
            <a:avLst/>
          </a:prstGeom>
        </p:spPr>
      </p:pic>
    </p:spTree>
    <p:extLst>
      <p:ext uri="{BB962C8B-B14F-4D97-AF65-F5344CB8AC3E}">
        <p14:creationId xmlns:p14="http://schemas.microsoft.com/office/powerpoint/2010/main" val="2021524026"/>
      </p:ext>
    </p:extLst>
  </p:cSld>
  <p:clrMapOvr>
    <a:masterClrMapping/>
  </p:clrMapOvr>
  <p:transition spd="med">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Hoofdstuk groen">
    <p:spTree>
      <p:nvGrpSpPr>
        <p:cNvPr id="1" name=""/>
        <p:cNvGrpSpPr/>
        <p:nvPr/>
      </p:nvGrpSpPr>
      <p:grpSpPr>
        <a:xfrm>
          <a:off x="0" y="0"/>
          <a:ext cx="0" cy="0"/>
          <a:chOff x="0" y="0"/>
          <a:chExt cx="0" cy="0"/>
        </a:xfrm>
      </p:grpSpPr>
      <p:sp>
        <p:nvSpPr>
          <p:cNvPr id="10" name="Rechthoek 8"/>
          <p:cNvSpPr/>
          <p:nvPr userDrawn="1"/>
        </p:nvSpPr>
        <p:spPr bwMode="white">
          <a:xfrm>
            <a:off x="142844" y="142852"/>
            <a:ext cx="8858312" cy="6572296"/>
          </a:xfrm>
          <a:prstGeom prst="rect">
            <a:avLst/>
          </a:prstGeom>
          <a:solidFill>
            <a:srgbClr val="8CC0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p>
            <a:r>
              <a:rPr lang="nl-NL"/>
              <a:t>Klik om de stijl te bewerken</a:t>
            </a:r>
            <a:endParaRPr lang="nl-BE"/>
          </a:p>
        </p:txBody>
      </p:sp>
      <p:sp>
        <p:nvSpPr>
          <p:cNvPr id="3" name="Content Placeholder 2"/>
          <p:cNvSpPr>
            <a:spLocks noGrp="1"/>
          </p:cNvSpPr>
          <p:nvPr>
            <p:ph idx="1"/>
          </p:nvPr>
        </p:nvSpPr>
        <p:spPr/>
        <p:txBody>
          <a:bodyPr/>
          <a:lstStyle>
            <a:lvl2pPr marL="803275" indent="-285750">
              <a:buSzPct val="70000"/>
              <a:buFont typeface="fontello" panose="02000503000000000000" pitchFamily="2" charset="0"/>
              <a:buChar char=""/>
              <a:defRPr/>
            </a:lvl2pPr>
            <a:lvl3pPr marL="1254125" indent="-228600">
              <a:buSzPct val="70000"/>
              <a:buFont typeface="fontello" panose="02000503000000000000" pitchFamily="2" charset="0"/>
              <a:buChar char=""/>
              <a:defRPr/>
            </a:lvl3pPr>
            <a:lvl4pPr marL="1700213" indent="-265113">
              <a:buSzPct val="70000"/>
              <a:buFont typeface="fontello" panose="02000503000000000000" pitchFamily="2" charset="0"/>
              <a:buChar char=""/>
              <a:defRPr/>
            </a:lvl4pPr>
            <a:lvl5pPr marL="2152650" indent="-228600">
              <a:buSzPct val="70000"/>
              <a:buFont typeface="fontello" panose="02000503000000000000" pitchFamily="2" charset="0"/>
              <a:buChar char=""/>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9" name="Afbeelding 8" descr="neuzeke_afgekapt.png"/>
          <p:cNvPicPr>
            <a:picLocks noChangeAspect="1"/>
          </p:cNvPicPr>
          <p:nvPr userDrawn="1"/>
        </p:nvPicPr>
        <p:blipFill>
          <a:blip r:embed="rId2" cstate="screen"/>
          <a:stretch>
            <a:fillRect/>
          </a:stretch>
        </p:blipFill>
        <p:spPr>
          <a:xfrm>
            <a:off x="0" y="285728"/>
            <a:ext cx="1568853" cy="1980000"/>
          </a:xfrm>
          <a:prstGeom prst="rect">
            <a:avLst/>
          </a:prstGeom>
        </p:spPr>
      </p:pic>
    </p:spTree>
    <p:extLst>
      <p:ext uri="{BB962C8B-B14F-4D97-AF65-F5344CB8AC3E}">
        <p14:creationId xmlns:p14="http://schemas.microsoft.com/office/powerpoint/2010/main" val="4147781086"/>
      </p:ext>
    </p:extLst>
  </p:cSld>
  <p:clrMapOvr>
    <a:masterClrMapping/>
  </p:clrMapOvr>
  <p:transition spd="med">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Hoofdstuk blauw">
    <p:spTree>
      <p:nvGrpSpPr>
        <p:cNvPr id="1" name=""/>
        <p:cNvGrpSpPr/>
        <p:nvPr/>
      </p:nvGrpSpPr>
      <p:grpSpPr>
        <a:xfrm>
          <a:off x="0" y="0"/>
          <a:ext cx="0" cy="0"/>
          <a:chOff x="0" y="0"/>
          <a:chExt cx="0" cy="0"/>
        </a:xfrm>
      </p:grpSpPr>
      <p:sp>
        <p:nvSpPr>
          <p:cNvPr id="10" name="Rechthoek 8"/>
          <p:cNvSpPr/>
          <p:nvPr userDrawn="1"/>
        </p:nvSpPr>
        <p:spPr bwMode="white">
          <a:xfrm>
            <a:off x="142844" y="142852"/>
            <a:ext cx="8858312" cy="65722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p>
            <a:r>
              <a:rPr lang="nl-NL"/>
              <a:t>Klik om de stijl te bewerken</a:t>
            </a:r>
            <a:endParaRPr lang="nl-BE"/>
          </a:p>
        </p:txBody>
      </p:sp>
      <p:sp>
        <p:nvSpPr>
          <p:cNvPr id="3" name="Content Placeholder 2"/>
          <p:cNvSpPr>
            <a:spLocks noGrp="1"/>
          </p:cNvSpPr>
          <p:nvPr>
            <p:ph idx="1"/>
          </p:nvPr>
        </p:nvSpPr>
        <p:spPr/>
        <p:txBody>
          <a:bodyPr/>
          <a:lstStyle>
            <a:lvl2pPr marL="803275" indent="-285750">
              <a:buSzPct val="70000"/>
              <a:buFont typeface="fontello" panose="02000503000000000000" pitchFamily="2" charset="0"/>
              <a:buChar char=""/>
              <a:defRPr/>
            </a:lvl2pPr>
            <a:lvl3pPr marL="1254125" indent="-228600">
              <a:buSzPct val="70000"/>
              <a:buFont typeface="fontello" panose="02000503000000000000" pitchFamily="2" charset="0"/>
              <a:buChar char=""/>
              <a:defRPr/>
            </a:lvl3pPr>
            <a:lvl4pPr marL="1700213" indent="-265113">
              <a:buSzPct val="70000"/>
              <a:buFont typeface="fontello" panose="02000503000000000000" pitchFamily="2" charset="0"/>
              <a:buChar char=""/>
              <a:defRPr/>
            </a:lvl4pPr>
            <a:lvl5pPr marL="2152650" indent="-228600">
              <a:buSzPct val="70000"/>
              <a:buFont typeface="fontello" panose="02000503000000000000" pitchFamily="2" charset="0"/>
              <a:buChar char=""/>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9" name="Afbeelding 8" descr="neuzeke_afgekapt.png"/>
          <p:cNvPicPr>
            <a:picLocks noChangeAspect="1"/>
          </p:cNvPicPr>
          <p:nvPr userDrawn="1"/>
        </p:nvPicPr>
        <p:blipFill>
          <a:blip r:embed="rId2" cstate="screen"/>
          <a:stretch>
            <a:fillRect/>
          </a:stretch>
        </p:blipFill>
        <p:spPr>
          <a:xfrm>
            <a:off x="0" y="285728"/>
            <a:ext cx="1568853" cy="1980000"/>
          </a:xfrm>
          <a:prstGeom prst="rect">
            <a:avLst/>
          </a:prstGeom>
        </p:spPr>
      </p:pic>
    </p:spTree>
    <p:extLst>
      <p:ext uri="{BB962C8B-B14F-4D97-AF65-F5344CB8AC3E}">
        <p14:creationId xmlns:p14="http://schemas.microsoft.com/office/powerpoint/2010/main" val="2106600580"/>
      </p:ext>
    </p:extLst>
  </p:cSld>
  <p:clrMapOvr>
    <a:masterClrMapping/>
  </p:clrMapOvr>
  <p:transition spd="med">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
        <p:nvSpPr>
          <p:cNvPr id="3" name="Ondertitel 2"/>
          <p:cNvSpPr>
            <a:spLocks noGrp="1"/>
          </p:cNvSpPr>
          <p:nvPr>
            <p:ph type="subTitle" idx="1"/>
          </p:nvPr>
        </p:nvSpPr>
        <p:spPr>
          <a:xfrm>
            <a:off x="1187624" y="1988840"/>
            <a:ext cx="6858000" cy="381880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Tree>
    <p:extLst>
      <p:ext uri="{BB962C8B-B14F-4D97-AF65-F5344CB8AC3E}">
        <p14:creationId xmlns:p14="http://schemas.microsoft.com/office/powerpoint/2010/main" val="18605424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87624" y="1988839"/>
            <a:ext cx="6858000"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17989804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187624" y="1988839"/>
            <a:ext cx="3308176"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48200" y="1988839"/>
            <a:ext cx="3397424" cy="4188124"/>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3510585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oofdstuk groen">
    <p:spTree>
      <p:nvGrpSpPr>
        <p:cNvPr id="1" name=""/>
        <p:cNvGrpSpPr/>
        <p:nvPr/>
      </p:nvGrpSpPr>
      <p:grpSpPr>
        <a:xfrm>
          <a:off x="0" y="0"/>
          <a:ext cx="0" cy="0"/>
          <a:chOff x="0" y="0"/>
          <a:chExt cx="0" cy="0"/>
        </a:xfrm>
      </p:grpSpPr>
      <p:sp>
        <p:nvSpPr>
          <p:cNvPr id="10" name="Rechthoek 8"/>
          <p:cNvSpPr/>
          <p:nvPr userDrawn="1"/>
        </p:nvSpPr>
        <p:spPr bwMode="white">
          <a:xfrm>
            <a:off x="142844" y="142852"/>
            <a:ext cx="8858312" cy="6572296"/>
          </a:xfrm>
          <a:prstGeom prst="rect">
            <a:avLst/>
          </a:prstGeom>
          <a:solidFill>
            <a:srgbClr val="8CC0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p>
            <a:r>
              <a:rPr lang="nl-NL"/>
              <a:t>Klik om de stijl te bewerken</a:t>
            </a:r>
            <a:endParaRPr lang="nl-BE"/>
          </a:p>
        </p:txBody>
      </p:sp>
      <p:sp>
        <p:nvSpPr>
          <p:cNvPr id="3" name="Content Placeholder 2"/>
          <p:cNvSpPr>
            <a:spLocks noGrp="1"/>
          </p:cNvSpPr>
          <p:nvPr>
            <p:ph idx="1"/>
          </p:nvPr>
        </p:nvSpPr>
        <p:spPr/>
        <p:txBody>
          <a:bodyPr/>
          <a:lstStyle>
            <a:lvl2pPr marL="803275" indent="-285750">
              <a:buSzPct val="70000"/>
              <a:buFont typeface="fontello" panose="02000503000000000000" pitchFamily="2" charset="0"/>
              <a:buChar char=""/>
              <a:defRPr/>
            </a:lvl2pPr>
            <a:lvl3pPr marL="1254125" indent="-228600">
              <a:buSzPct val="70000"/>
              <a:buFont typeface="fontello" panose="02000503000000000000" pitchFamily="2" charset="0"/>
              <a:buChar char=""/>
              <a:defRPr/>
            </a:lvl3pPr>
            <a:lvl4pPr marL="1700213" indent="-265113">
              <a:buSzPct val="70000"/>
              <a:buFont typeface="fontello" panose="02000503000000000000" pitchFamily="2" charset="0"/>
              <a:buChar char=""/>
              <a:defRPr/>
            </a:lvl4pPr>
            <a:lvl5pPr marL="2152650" indent="-228600">
              <a:buSzPct val="70000"/>
              <a:buFont typeface="fontello" panose="02000503000000000000" pitchFamily="2" charset="0"/>
              <a:buChar char=""/>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9" name="Afbeelding 8" descr="neuzeke_afgekapt.png"/>
          <p:cNvPicPr>
            <a:picLocks noChangeAspect="1"/>
          </p:cNvPicPr>
          <p:nvPr userDrawn="1"/>
        </p:nvPicPr>
        <p:blipFill>
          <a:blip r:embed="rId2" cstate="screen"/>
          <a:stretch>
            <a:fillRect/>
          </a:stretch>
        </p:blipFill>
        <p:spPr>
          <a:xfrm>
            <a:off x="0" y="285728"/>
            <a:ext cx="1568853" cy="1980000"/>
          </a:xfrm>
          <a:prstGeom prst="rect">
            <a:avLst/>
          </a:prstGeom>
        </p:spPr>
      </p:pic>
    </p:spTree>
  </p:cSld>
  <p:clrMapOvr>
    <a:masterClrMapping/>
  </p:clrMapOvr>
  <p:transition spd="med">
    <p:wipe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7" name="Rechthoek 8"/>
          <p:cNvSpPr/>
          <p:nvPr userDrawn="1"/>
        </p:nvSpPr>
        <p:spPr bwMode="white">
          <a:xfrm>
            <a:off x="0" y="5301208"/>
            <a:ext cx="9144000" cy="28803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187624" y="692696"/>
            <a:ext cx="2373511" cy="1600200"/>
          </a:xfrm>
        </p:spPr>
        <p:txBody>
          <a:bodyPr anchor="t">
            <a:normAutofit/>
          </a:bodyPr>
          <a:lstStyle>
            <a:lvl1pPr>
              <a:defRPr sz="2400"/>
            </a:lvl1pPr>
          </a:lstStyle>
          <a:p>
            <a:r>
              <a:rPr lang="nl-NL" dirty="0"/>
              <a:t>Klik om de stijl te bewerken</a:t>
            </a:r>
          </a:p>
        </p:txBody>
      </p:sp>
      <p:sp>
        <p:nvSpPr>
          <p:cNvPr id="3" name="Tijdelijke aanduiding voor afbeelding 2"/>
          <p:cNvSpPr>
            <a:spLocks noGrp="1"/>
          </p:cNvSpPr>
          <p:nvPr>
            <p:ph type="pic" idx="1"/>
          </p:nvPr>
        </p:nvSpPr>
        <p:spPr>
          <a:xfrm>
            <a:off x="3869110" y="692697"/>
            <a:ext cx="4176514"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187624" y="2492896"/>
            <a:ext cx="2373511" cy="25202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Tree>
    <p:extLst>
      <p:ext uri="{BB962C8B-B14F-4D97-AF65-F5344CB8AC3E}">
        <p14:creationId xmlns:p14="http://schemas.microsoft.com/office/powerpoint/2010/main" val="31008828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644087"/>
            <a:ext cx="7056784" cy="3093154"/>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Hang up! </a:t>
            </a:r>
            <a:br>
              <a:rPr lang="nl-BE" sz="6500" b="1" i="0" kern="1200" dirty="0">
                <a:solidFill>
                  <a:schemeClr val="bg1"/>
                </a:solidFill>
                <a:effectLst/>
                <a:latin typeface="+mj-lt"/>
                <a:ea typeface="+mn-ea"/>
                <a:cs typeface="+mn-cs"/>
              </a:rPr>
            </a:br>
            <a:r>
              <a:rPr lang="nl-BE" sz="6500" b="1" i="0" kern="1200" dirty="0" err="1">
                <a:solidFill>
                  <a:schemeClr val="bg1"/>
                </a:solidFill>
                <a:effectLst/>
                <a:latin typeface="+mj-lt"/>
                <a:ea typeface="+mn-ea"/>
                <a:cs typeface="+mn-cs"/>
              </a:rPr>
              <a:t>GSM’s</a:t>
            </a:r>
            <a:r>
              <a:rPr lang="nl-BE" sz="6500" b="1" i="0" kern="1200" dirty="0">
                <a:solidFill>
                  <a:schemeClr val="bg1"/>
                </a:solidFill>
                <a:effectLst/>
                <a:latin typeface="+mj-lt"/>
                <a:ea typeface="+mn-ea"/>
                <a:cs typeface="+mn-cs"/>
              </a:rPr>
              <a:t> &amp; laptops aan de kant.</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5401824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Quote 1">
    <p:spTree>
      <p:nvGrpSpPr>
        <p:cNvPr id="1" name=""/>
        <p:cNvGrpSpPr/>
        <p:nvPr/>
      </p:nvGrpSpPr>
      <p:grpSpPr>
        <a:xfrm>
          <a:off x="0" y="0"/>
          <a:ext cx="0" cy="0"/>
          <a:chOff x="0" y="0"/>
          <a:chExt cx="0" cy="0"/>
        </a:xfrm>
      </p:grpSpPr>
      <p:sp>
        <p:nvSpPr>
          <p:cNvPr id="6" name="Rechthoek 5"/>
          <p:cNvSpPr/>
          <p:nvPr/>
        </p:nvSpPr>
        <p:spPr>
          <a:xfrm>
            <a:off x="-72190" y="1"/>
            <a:ext cx="9216190" cy="6858000"/>
          </a:xfrm>
          <a:prstGeom prst="rect">
            <a:avLst/>
          </a:prstGeom>
          <a:solidFill>
            <a:srgbClr val="F0E2F6"/>
          </a:solidFill>
          <a:ln>
            <a:solidFill>
              <a:srgbClr val="F0E2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p>
        </p:txBody>
      </p:sp>
      <p:sp>
        <p:nvSpPr>
          <p:cNvPr id="2" name="Titel 1"/>
          <p:cNvSpPr>
            <a:spLocks noGrp="1"/>
          </p:cNvSpPr>
          <p:nvPr>
            <p:ph type="title" hasCustomPrompt="1"/>
          </p:nvPr>
        </p:nvSpPr>
        <p:spPr>
          <a:xfrm>
            <a:off x="628650" y="2766219"/>
            <a:ext cx="7886700" cy="1325563"/>
          </a:xfrm>
        </p:spPr>
        <p:txBody>
          <a:bodyPr/>
          <a:lstStyle>
            <a:lvl1pPr algn="ctr">
              <a:defRPr/>
            </a:lvl1pPr>
          </a:lstStyle>
          <a:p>
            <a:r>
              <a:rPr lang="nl-NL"/>
              <a:t>Tekst</a:t>
            </a:r>
            <a:endParaRPr lang="nl-BE"/>
          </a:p>
        </p:txBody>
      </p:sp>
      <p:pic>
        <p:nvPicPr>
          <p:cNvPr id="7" name="Afbeelding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9624" y="5904412"/>
            <a:ext cx="529926" cy="701799"/>
          </a:xfrm>
          <a:prstGeom prst="rect">
            <a:avLst/>
          </a:prstGeom>
        </p:spPr>
      </p:pic>
    </p:spTree>
    <p:extLst>
      <p:ext uri="{BB962C8B-B14F-4D97-AF65-F5344CB8AC3E}">
        <p14:creationId xmlns:p14="http://schemas.microsoft.com/office/powerpoint/2010/main" val="4287231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Vergelijking 1">
    <p:spTree>
      <p:nvGrpSpPr>
        <p:cNvPr id="1" name=""/>
        <p:cNvGrpSpPr/>
        <p:nvPr/>
      </p:nvGrpSpPr>
      <p:grpSpPr>
        <a:xfrm>
          <a:off x="0" y="0"/>
          <a:ext cx="0" cy="0"/>
          <a:chOff x="0" y="0"/>
          <a:chExt cx="0" cy="0"/>
        </a:xfrm>
      </p:grpSpPr>
      <p:sp>
        <p:nvSpPr>
          <p:cNvPr id="10" name="Rechthoek 9"/>
          <p:cNvSpPr/>
          <p:nvPr/>
        </p:nvSpPr>
        <p:spPr>
          <a:xfrm>
            <a:off x="4572000" y="1"/>
            <a:ext cx="4572000" cy="6858000"/>
          </a:xfrm>
          <a:prstGeom prst="rect">
            <a:avLst/>
          </a:prstGeom>
          <a:solidFill>
            <a:srgbClr val="F0E2F6"/>
          </a:solidFill>
          <a:ln>
            <a:solidFill>
              <a:srgbClr val="F0E2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350"/>
          </a:p>
        </p:txBody>
      </p:sp>
      <p:sp>
        <p:nvSpPr>
          <p:cNvPr id="2" name="Titel 1"/>
          <p:cNvSpPr>
            <a:spLocks noGrp="1"/>
          </p:cNvSpPr>
          <p:nvPr>
            <p:ph type="title" hasCustomPrompt="1"/>
          </p:nvPr>
        </p:nvSpPr>
        <p:spPr>
          <a:xfrm>
            <a:off x="628650" y="365126"/>
            <a:ext cx="3886200" cy="1325563"/>
          </a:xfrm>
        </p:spPr>
        <p:txBody>
          <a:bodyPr/>
          <a:lstStyle>
            <a:lvl1pPr>
              <a:defRPr/>
            </a:lvl1pPr>
          </a:lstStyle>
          <a:p>
            <a:r>
              <a:rPr lang="nl-NL"/>
              <a:t>Titel</a:t>
            </a:r>
            <a:endParaRPr lang="nl-BE"/>
          </a:p>
        </p:txBody>
      </p:sp>
      <p:sp>
        <p:nvSpPr>
          <p:cNvPr id="3" name="Tijdelijke aanduiding voor inhoud 2"/>
          <p:cNvSpPr>
            <a:spLocks noGrp="1"/>
          </p:cNvSpPr>
          <p:nvPr>
            <p:ph sz="half" idx="1"/>
          </p:nvPr>
        </p:nvSpPr>
        <p:spPr>
          <a:xfrm>
            <a:off x="628650" y="1825625"/>
            <a:ext cx="3886200" cy="4351338"/>
          </a:xfrm>
        </p:spPr>
        <p:txBody>
          <a:bodyPr/>
          <a:lstStyle>
            <a:lvl1pPr marL="204788" indent="-204788">
              <a:defRPr/>
            </a:lvl1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793455" y="1825625"/>
            <a:ext cx="3721895" cy="4351338"/>
          </a:xfrm>
        </p:spPr>
        <p:txBody>
          <a:bodyPr/>
          <a:lstStyle>
            <a:lvl1pPr marL="204788" indent="-204788">
              <a:defRPr/>
            </a:lvl1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a:p>
        </p:txBody>
      </p:sp>
      <p:pic>
        <p:nvPicPr>
          <p:cNvPr id="9" name="Tijdelijke aanduiding voor inhoud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69623" y="5904411"/>
            <a:ext cx="519836" cy="688436"/>
          </a:xfrm>
          <a:prstGeom prst="rect">
            <a:avLst/>
          </a:prstGeom>
        </p:spPr>
      </p:pic>
    </p:spTree>
    <p:extLst>
      <p:ext uri="{BB962C8B-B14F-4D97-AF65-F5344CB8AC3E}">
        <p14:creationId xmlns:p14="http://schemas.microsoft.com/office/powerpoint/2010/main" val="28862673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382286"/>
            <a:ext cx="7056784" cy="4093428"/>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Stand up!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Houd de rest van de meeting staand.</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3">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7660966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382286"/>
            <a:ext cx="7056784" cy="4093428"/>
          </a:xfrm>
          <a:prstGeom prst="rect">
            <a:avLst/>
          </a:prstGeom>
          <a:noFill/>
        </p:spPr>
        <p:txBody>
          <a:bodyPr wrap="square" rtlCol="0">
            <a:spAutoFit/>
          </a:bodyPr>
          <a:lstStyle/>
          <a:p>
            <a:r>
              <a:rPr lang="nl-BE" sz="6500" b="1" i="0" kern="1200" dirty="0" err="1">
                <a:solidFill>
                  <a:schemeClr val="bg1"/>
                </a:solidFill>
                <a:effectLst/>
                <a:latin typeface="+mj-lt"/>
                <a:ea typeface="+mn-ea"/>
                <a:cs typeface="+mn-cs"/>
              </a:rPr>
              <a:t>Time’s</a:t>
            </a:r>
            <a:r>
              <a:rPr lang="nl-BE" sz="6500" b="1" i="0" kern="1200" dirty="0">
                <a:solidFill>
                  <a:schemeClr val="bg1"/>
                </a:solidFill>
                <a:effectLst/>
                <a:latin typeface="+mj-lt"/>
                <a:ea typeface="+mn-ea"/>
                <a:cs typeface="+mn-cs"/>
              </a:rPr>
              <a:t> up!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Deze meeting wordt 10 min. ingekort.</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1">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730418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644087"/>
            <a:ext cx="7056784" cy="3093154"/>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Hang up! </a:t>
            </a:r>
            <a:br>
              <a:rPr lang="nl-BE" sz="6500" b="1" i="0" kern="1200" dirty="0">
                <a:solidFill>
                  <a:schemeClr val="bg1"/>
                </a:solidFill>
                <a:effectLst/>
                <a:latin typeface="+mj-lt"/>
                <a:ea typeface="+mn-ea"/>
                <a:cs typeface="+mn-cs"/>
              </a:rPr>
            </a:br>
            <a:r>
              <a:rPr lang="nl-BE" sz="6500" b="1" i="0" kern="1200" dirty="0" err="1">
                <a:solidFill>
                  <a:schemeClr val="bg1"/>
                </a:solidFill>
                <a:effectLst/>
                <a:latin typeface="+mj-lt"/>
                <a:ea typeface="+mn-ea"/>
                <a:cs typeface="+mn-cs"/>
              </a:rPr>
              <a:t>GSM’s</a:t>
            </a:r>
            <a:r>
              <a:rPr lang="nl-BE" sz="6500" b="1" i="0" kern="1200" dirty="0">
                <a:solidFill>
                  <a:schemeClr val="bg1"/>
                </a:solidFill>
                <a:effectLst/>
                <a:latin typeface="+mj-lt"/>
                <a:ea typeface="+mn-ea"/>
                <a:cs typeface="+mn-cs"/>
              </a:rPr>
              <a:t> &amp; laptops aan de kant.</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2">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406777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rgbClr val="8CC05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644087"/>
            <a:ext cx="7056784" cy="3093154"/>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Break!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2 min. om alles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te stretchen.</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rgbClr val="D8E9C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2963871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382286"/>
            <a:ext cx="7056784" cy="4093428"/>
          </a:xfrm>
          <a:prstGeom prst="rect">
            <a:avLst/>
          </a:prstGeom>
          <a:noFill/>
        </p:spPr>
        <p:txBody>
          <a:bodyPr wrap="square" rtlCol="0">
            <a:spAutoFit/>
          </a:bodyPr>
          <a:lstStyle/>
          <a:p>
            <a:r>
              <a:rPr lang="nl-BE" sz="6500" b="1" i="0" kern="1200" dirty="0" err="1">
                <a:solidFill>
                  <a:schemeClr val="bg1"/>
                </a:solidFill>
                <a:effectLst/>
                <a:latin typeface="+mj-lt"/>
                <a:ea typeface="+mn-ea"/>
                <a:cs typeface="+mn-cs"/>
              </a:rPr>
              <a:t>Silence</a:t>
            </a:r>
            <a:r>
              <a:rPr lang="nl-BE" sz="6500" b="1" i="0" kern="1200" dirty="0">
                <a:solidFill>
                  <a:schemeClr val="bg1"/>
                </a:solidFill>
                <a:effectLst/>
                <a:latin typeface="+mj-lt"/>
                <a:ea typeface="+mn-ea"/>
                <a:cs typeface="+mn-cs"/>
              </a:rPr>
              <a:t>!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Adem in/adem uit gedurende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30 sec.</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5">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7051904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5_Verticale titel en tekst">
    <p:spTree>
      <p:nvGrpSpPr>
        <p:cNvPr id="1" name=""/>
        <p:cNvGrpSpPr/>
        <p:nvPr/>
      </p:nvGrpSpPr>
      <p:grpSpPr>
        <a:xfrm>
          <a:off x="0" y="0"/>
          <a:ext cx="0" cy="0"/>
          <a:chOff x="0" y="0"/>
          <a:chExt cx="0" cy="0"/>
        </a:xfrm>
      </p:grpSpPr>
      <p:sp>
        <p:nvSpPr>
          <p:cNvPr id="7" name="Rechthoek 8"/>
          <p:cNvSpPr/>
          <p:nvPr userDrawn="1"/>
        </p:nvSpPr>
        <p:spPr bwMode="white">
          <a:xfrm>
            <a:off x="0" y="1088740"/>
            <a:ext cx="9144000" cy="468052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8" name="Tekstvak 7"/>
          <p:cNvSpPr txBox="1"/>
          <p:nvPr userDrawn="1"/>
        </p:nvSpPr>
        <p:spPr>
          <a:xfrm>
            <a:off x="1115616" y="1882423"/>
            <a:ext cx="7056784" cy="3093154"/>
          </a:xfrm>
          <a:prstGeom prst="rect">
            <a:avLst/>
          </a:prstGeom>
          <a:noFill/>
        </p:spPr>
        <p:txBody>
          <a:bodyPr wrap="square" rtlCol="0">
            <a:spAutoFit/>
          </a:bodyPr>
          <a:lstStyle/>
          <a:p>
            <a:r>
              <a:rPr lang="nl-BE" sz="6500" b="1" i="0" kern="1200" dirty="0">
                <a:solidFill>
                  <a:schemeClr val="bg1"/>
                </a:solidFill>
                <a:effectLst/>
                <a:latin typeface="+mj-lt"/>
                <a:ea typeface="+mn-ea"/>
                <a:cs typeface="+mn-cs"/>
              </a:rPr>
              <a:t>Switch </a:t>
            </a:r>
            <a:r>
              <a:rPr lang="nl-BE" sz="6500" b="1" i="0" kern="1200" dirty="0" err="1">
                <a:solidFill>
                  <a:schemeClr val="bg1"/>
                </a:solidFill>
                <a:effectLst/>
                <a:latin typeface="+mj-lt"/>
                <a:ea typeface="+mn-ea"/>
                <a:cs typeface="+mn-cs"/>
              </a:rPr>
              <a:t>places</a:t>
            </a:r>
            <a:r>
              <a:rPr lang="nl-BE" sz="6500" b="1" i="0" kern="1200" dirty="0">
                <a:solidFill>
                  <a:schemeClr val="bg1"/>
                </a:solidFill>
                <a:effectLst/>
                <a:latin typeface="+mj-lt"/>
                <a:ea typeface="+mn-ea"/>
                <a:cs typeface="+mn-cs"/>
              </a:rPr>
              <a:t>!</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Hoe gaat het </a:t>
            </a:r>
            <a:br>
              <a:rPr lang="nl-BE" sz="6500" b="1" i="0" kern="1200" dirty="0">
                <a:solidFill>
                  <a:schemeClr val="bg1"/>
                </a:solidFill>
                <a:effectLst/>
                <a:latin typeface="+mj-lt"/>
                <a:ea typeface="+mn-ea"/>
                <a:cs typeface="+mn-cs"/>
              </a:rPr>
            </a:br>
            <a:r>
              <a:rPr lang="nl-BE" sz="6500" b="1" i="0" kern="1200" dirty="0">
                <a:solidFill>
                  <a:schemeClr val="bg1"/>
                </a:solidFill>
                <a:effectLst/>
                <a:latin typeface="+mj-lt"/>
                <a:ea typeface="+mn-ea"/>
                <a:cs typeface="+mn-cs"/>
              </a:rPr>
              <a:t>met iedereen?</a:t>
            </a:r>
            <a:endParaRPr lang="nl-NL" sz="6500" b="1" dirty="0">
              <a:solidFill>
                <a:schemeClr val="bg1"/>
              </a:solidFill>
              <a:latin typeface="+mj-lt"/>
            </a:endParaRPr>
          </a:p>
        </p:txBody>
      </p:sp>
      <p:sp>
        <p:nvSpPr>
          <p:cNvPr id="11" name="Rechthoek 8"/>
          <p:cNvSpPr/>
          <p:nvPr userDrawn="1"/>
        </p:nvSpPr>
        <p:spPr bwMode="white">
          <a:xfrm rot="5400000">
            <a:off x="-2632856" y="3046648"/>
            <a:ext cx="6381328" cy="288032"/>
          </a:xfrm>
          <a:prstGeom prst="rect">
            <a:avLst/>
          </a:prstGeom>
          <a:solidFill>
            <a:schemeClr val="accent6">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99026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Hoofdstuk blauw">
    <p:spTree>
      <p:nvGrpSpPr>
        <p:cNvPr id="1" name=""/>
        <p:cNvGrpSpPr/>
        <p:nvPr/>
      </p:nvGrpSpPr>
      <p:grpSpPr>
        <a:xfrm>
          <a:off x="0" y="0"/>
          <a:ext cx="0" cy="0"/>
          <a:chOff x="0" y="0"/>
          <a:chExt cx="0" cy="0"/>
        </a:xfrm>
      </p:grpSpPr>
      <p:sp>
        <p:nvSpPr>
          <p:cNvPr id="10" name="Rechthoek 8"/>
          <p:cNvSpPr/>
          <p:nvPr userDrawn="1"/>
        </p:nvSpPr>
        <p:spPr bwMode="white">
          <a:xfrm>
            <a:off x="142844" y="142852"/>
            <a:ext cx="8858312" cy="65722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p:txBody>
          <a:bodyPr/>
          <a:lstStyle/>
          <a:p>
            <a:r>
              <a:rPr lang="nl-NL"/>
              <a:t>Klik om de stijl te bewerken</a:t>
            </a:r>
            <a:endParaRPr lang="nl-BE"/>
          </a:p>
        </p:txBody>
      </p:sp>
      <p:sp>
        <p:nvSpPr>
          <p:cNvPr id="3" name="Content Placeholder 2"/>
          <p:cNvSpPr>
            <a:spLocks noGrp="1"/>
          </p:cNvSpPr>
          <p:nvPr>
            <p:ph idx="1"/>
          </p:nvPr>
        </p:nvSpPr>
        <p:spPr/>
        <p:txBody>
          <a:bodyPr/>
          <a:lstStyle>
            <a:lvl2pPr marL="803275" indent="-285750">
              <a:buSzPct val="70000"/>
              <a:buFont typeface="fontello" panose="02000503000000000000" pitchFamily="2" charset="0"/>
              <a:buChar char=""/>
              <a:defRPr/>
            </a:lvl2pPr>
            <a:lvl3pPr marL="1254125" indent="-228600">
              <a:buSzPct val="70000"/>
              <a:buFont typeface="fontello" panose="02000503000000000000" pitchFamily="2" charset="0"/>
              <a:buChar char=""/>
              <a:defRPr/>
            </a:lvl3pPr>
            <a:lvl4pPr marL="1700213" indent="-265113">
              <a:buSzPct val="70000"/>
              <a:buFont typeface="fontello" panose="02000503000000000000" pitchFamily="2" charset="0"/>
              <a:buChar char=""/>
              <a:defRPr/>
            </a:lvl4pPr>
            <a:lvl5pPr marL="2152650" indent="-228600">
              <a:buSzPct val="70000"/>
              <a:buFont typeface="fontello" panose="02000503000000000000" pitchFamily="2" charset="0"/>
              <a:buChar char=""/>
              <a:defRPr/>
            </a:lvl5p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pic>
        <p:nvPicPr>
          <p:cNvPr id="9" name="Afbeelding 8" descr="neuzeke_afgekapt.png"/>
          <p:cNvPicPr>
            <a:picLocks noChangeAspect="1"/>
          </p:cNvPicPr>
          <p:nvPr userDrawn="1"/>
        </p:nvPicPr>
        <p:blipFill>
          <a:blip r:embed="rId2" cstate="screen"/>
          <a:stretch>
            <a:fillRect/>
          </a:stretch>
        </p:blipFill>
        <p:spPr>
          <a:xfrm>
            <a:off x="0" y="285728"/>
            <a:ext cx="1568853" cy="1980000"/>
          </a:xfrm>
          <a:prstGeom prst="rect">
            <a:avLst/>
          </a:prstGeom>
        </p:spPr>
      </p:pic>
    </p:spTree>
    <p:extLst>
      <p:ext uri="{BB962C8B-B14F-4D97-AF65-F5344CB8AC3E}">
        <p14:creationId xmlns:p14="http://schemas.microsoft.com/office/powerpoint/2010/main" val="2404623048"/>
      </p:ext>
    </p:extLst>
  </p:cSld>
  <p:clrMapOvr>
    <a:masterClrMapping/>
  </p:clrMapOvr>
  <p:transition spd="med">
    <p:wipe dir="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rt dia">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8508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
        <p:nvSpPr>
          <p:cNvPr id="3" name="Ondertitel 2"/>
          <p:cNvSpPr>
            <a:spLocks noGrp="1"/>
          </p:cNvSpPr>
          <p:nvPr>
            <p:ph type="subTitle" idx="1"/>
          </p:nvPr>
        </p:nvSpPr>
        <p:spPr>
          <a:xfrm>
            <a:off x="1187624" y="1988840"/>
            <a:ext cx="6858000" cy="381880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Tree>
    <p:extLst>
      <p:ext uri="{BB962C8B-B14F-4D97-AF65-F5344CB8AC3E}">
        <p14:creationId xmlns:p14="http://schemas.microsoft.com/office/powerpoint/2010/main" val="39822108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87624" y="1988839"/>
            <a:ext cx="6858000"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31657677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187624" y="1988839"/>
            <a:ext cx="3308176"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48200" y="1988839"/>
            <a:ext cx="3397424" cy="4188124"/>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38717498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7" name="Rechthoek 8"/>
          <p:cNvSpPr/>
          <p:nvPr userDrawn="1"/>
        </p:nvSpPr>
        <p:spPr bwMode="white">
          <a:xfrm>
            <a:off x="0" y="5301208"/>
            <a:ext cx="9144000" cy="288032"/>
          </a:xfrm>
          <a:prstGeom prst="rect">
            <a:avLst/>
          </a:prstGeom>
          <a:solidFill>
            <a:srgbClr val="8CC05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187624" y="692696"/>
            <a:ext cx="2373511" cy="1600200"/>
          </a:xfrm>
        </p:spPr>
        <p:txBody>
          <a:bodyPr anchor="t">
            <a:normAutofit/>
          </a:bodyPr>
          <a:lstStyle>
            <a:lvl1pPr>
              <a:defRPr sz="2400"/>
            </a:lvl1pPr>
          </a:lstStyle>
          <a:p>
            <a:r>
              <a:rPr lang="nl-NL" dirty="0"/>
              <a:t>Klik om de stijl te bewerken</a:t>
            </a:r>
          </a:p>
        </p:txBody>
      </p:sp>
      <p:sp>
        <p:nvSpPr>
          <p:cNvPr id="3" name="Tijdelijke aanduiding voor afbeelding 2"/>
          <p:cNvSpPr>
            <a:spLocks noGrp="1"/>
          </p:cNvSpPr>
          <p:nvPr>
            <p:ph type="pic" idx="1"/>
          </p:nvPr>
        </p:nvSpPr>
        <p:spPr>
          <a:xfrm>
            <a:off x="3869110" y="692697"/>
            <a:ext cx="4176514"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187624" y="2492896"/>
            <a:ext cx="2373511" cy="25202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Tree>
    <p:extLst>
      <p:ext uri="{BB962C8B-B14F-4D97-AF65-F5344CB8AC3E}">
        <p14:creationId xmlns:p14="http://schemas.microsoft.com/office/powerpoint/2010/main" val="6099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
        <p:nvSpPr>
          <p:cNvPr id="3" name="Ondertitel 2"/>
          <p:cNvSpPr>
            <a:spLocks noGrp="1"/>
          </p:cNvSpPr>
          <p:nvPr>
            <p:ph type="subTitle" idx="1"/>
          </p:nvPr>
        </p:nvSpPr>
        <p:spPr>
          <a:xfrm>
            <a:off x="1187624" y="1988840"/>
            <a:ext cx="6858000" cy="381880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p>
        </p:txBody>
      </p:sp>
    </p:spTree>
    <p:extLst>
      <p:ext uri="{BB962C8B-B14F-4D97-AF65-F5344CB8AC3E}">
        <p14:creationId xmlns:p14="http://schemas.microsoft.com/office/powerpoint/2010/main" val="1503567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187624" y="1988839"/>
            <a:ext cx="6858000"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2265703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187624" y="1988839"/>
            <a:ext cx="3308176" cy="4188123"/>
          </a:xfr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4648200" y="1988839"/>
            <a:ext cx="3397424" cy="4188124"/>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tel 1"/>
          <p:cNvSpPr>
            <a:spLocks noGrp="1"/>
          </p:cNvSpPr>
          <p:nvPr>
            <p:ph type="ctrTitle"/>
          </p:nvPr>
        </p:nvSpPr>
        <p:spPr>
          <a:xfrm>
            <a:off x="1187624" y="1052737"/>
            <a:ext cx="6858000" cy="720080"/>
          </a:xfrm>
        </p:spPr>
        <p:txBody>
          <a:bodyPr anchor="t">
            <a:normAutofit/>
          </a:bodyPr>
          <a:lstStyle>
            <a:lvl1pPr algn="l">
              <a:defRPr sz="3200"/>
            </a:lvl1pPr>
          </a:lstStyle>
          <a:p>
            <a:r>
              <a:rPr lang="nl-NL" dirty="0"/>
              <a:t>Klik om de stijl te bewerken</a:t>
            </a:r>
          </a:p>
        </p:txBody>
      </p:sp>
    </p:spTree>
    <p:extLst>
      <p:ext uri="{BB962C8B-B14F-4D97-AF65-F5344CB8AC3E}">
        <p14:creationId xmlns:p14="http://schemas.microsoft.com/office/powerpoint/2010/main" val="3392692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7" name="Rechthoek 8"/>
          <p:cNvSpPr/>
          <p:nvPr userDrawn="1"/>
        </p:nvSpPr>
        <p:spPr bwMode="white">
          <a:xfrm>
            <a:off x="0" y="5301208"/>
            <a:ext cx="9144000" cy="28803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187624" y="692696"/>
            <a:ext cx="2373511" cy="1600200"/>
          </a:xfrm>
        </p:spPr>
        <p:txBody>
          <a:bodyPr anchor="t">
            <a:normAutofit/>
          </a:bodyPr>
          <a:lstStyle>
            <a:lvl1pPr>
              <a:defRPr sz="2400"/>
            </a:lvl1pPr>
          </a:lstStyle>
          <a:p>
            <a:r>
              <a:rPr lang="nl-NL" dirty="0"/>
              <a:t>Klik om de stijl te bewerken</a:t>
            </a:r>
          </a:p>
        </p:txBody>
      </p:sp>
      <p:sp>
        <p:nvSpPr>
          <p:cNvPr id="3" name="Tijdelijke aanduiding voor afbeelding 2"/>
          <p:cNvSpPr>
            <a:spLocks noGrp="1"/>
          </p:cNvSpPr>
          <p:nvPr>
            <p:ph type="pic" idx="1"/>
          </p:nvPr>
        </p:nvSpPr>
        <p:spPr>
          <a:xfrm>
            <a:off x="3869110" y="692697"/>
            <a:ext cx="4176514"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p:cNvSpPr>
            <a:spLocks noGrp="1"/>
          </p:cNvSpPr>
          <p:nvPr>
            <p:ph type="body" sz="half" idx="2"/>
          </p:nvPr>
        </p:nvSpPr>
        <p:spPr>
          <a:xfrm>
            <a:off x="1187624" y="2492896"/>
            <a:ext cx="2373511" cy="25202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dirty="0"/>
              <a:t>Tekststijl van het model bewerken</a:t>
            </a:r>
          </a:p>
        </p:txBody>
      </p:sp>
    </p:spTree>
    <p:extLst>
      <p:ext uri="{BB962C8B-B14F-4D97-AF65-F5344CB8AC3E}">
        <p14:creationId xmlns:p14="http://schemas.microsoft.com/office/powerpoint/2010/main" val="20564247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11.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2.xml"/><Relationship Id="rId1" Type="http://schemas.openxmlformats.org/officeDocument/2006/relationships/slideLayout" Target="../slideLayouts/slideLayout50.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5" Type="http://schemas.openxmlformats.org/officeDocument/2006/relationships/theme" Target="../theme/theme13.xml"/><Relationship Id="rId4" Type="http://schemas.openxmlformats.org/officeDocument/2006/relationships/slideLayout" Target="../slideLayouts/slideLayout5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theme" Target="../theme/theme5.xml"/><Relationship Id="rId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5" Type="http://schemas.openxmlformats.org/officeDocument/2006/relationships/theme" Target="../theme/theme6.xml"/><Relationship Id="rId4" Type="http://schemas.openxmlformats.org/officeDocument/2006/relationships/slideLayout" Target="../slideLayouts/slideLayout25.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theme" Target="../theme/theme7.xml"/><Relationship Id="rId1" Type="http://schemas.openxmlformats.org/officeDocument/2006/relationships/slideLayout" Target="../slideLayouts/slideLayout2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jpg"/></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3.png"/><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2.png"/><Relationship Id="rId5" Type="http://schemas.openxmlformats.org/officeDocument/2006/relationships/theme" Target="../theme/theme9.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Afbeelding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248" y="1907357"/>
            <a:ext cx="7393505" cy="3043286"/>
          </a:xfrm>
          <a:prstGeom prst="rect">
            <a:avLst/>
          </a:prstGeom>
        </p:spPr>
      </p:pic>
    </p:spTree>
    <p:extLst>
      <p:ext uri="{BB962C8B-B14F-4D97-AF65-F5344CB8AC3E}">
        <p14:creationId xmlns:p14="http://schemas.microsoft.com/office/powerpoint/2010/main" val="4006184442"/>
      </p:ext>
    </p:extLst>
  </p:cSld>
  <p:clrMap bg1="lt1" tx1="dk1" bg2="lt2" tx2="dk2" accent1="accent1" accent2="accent2" accent3="accent3" accent4="accent4" accent5="accent5" accent6="accent6" hlink="hlink" folHlink="folHlink"/>
  <p:sldLayoutIdLst>
    <p:sldLayoutId id="21474838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187624" y="1052737"/>
            <a:ext cx="68580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1187624" y="2636911"/>
            <a:ext cx="6858000" cy="3540051"/>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026712399"/>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5" r:id="rId6"/>
    <p:sldLayoutId id="2147483896" r:id="rId7"/>
  </p:sldLayoutIdLst>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SzPct val="70000"/>
        <a:buFont typeface="fontello" panose="02000503000000000000" pitchFamily="2"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70000"/>
        <a:buFont typeface="fontello" panose="02000503000000000000" pitchFamily="2"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SzPct val="70000"/>
        <a:buFont typeface="fontello" panose="02000503000000000000" pitchFamily="2" charset="0"/>
        <a:buChar char=""/>
        <a:defRPr lang="nl-NL" sz="18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SzPct val="70000"/>
        <a:buFont typeface="fontello" panose="02000503000000000000"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SzPct val="70000"/>
        <a:buFont typeface="fontello" panose="02000503000000000000" pitchFamily="2"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0302267"/>
      </p:ext>
    </p:extLst>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Afbeelding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248" y="1907357"/>
            <a:ext cx="7393505" cy="3043286"/>
          </a:xfrm>
          <a:prstGeom prst="rect">
            <a:avLst/>
          </a:prstGeom>
        </p:spPr>
      </p:pic>
    </p:spTree>
    <p:extLst>
      <p:ext uri="{BB962C8B-B14F-4D97-AF65-F5344CB8AC3E}">
        <p14:creationId xmlns:p14="http://schemas.microsoft.com/office/powerpoint/2010/main" val="1908117153"/>
      </p:ext>
    </p:extLst>
  </p:cSld>
  <p:clrMap bg1="lt1" tx1="dk1" bg2="lt2" tx2="dk2" accent1="accent1" accent2="accent2" accent3="accent3" accent4="accent4" accent5="accent5" accent6="accent6" hlink="hlink" folHlink="folHlink"/>
  <p:sldLayoutIdLst>
    <p:sldLayoutId id="214748391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187624" y="1052737"/>
            <a:ext cx="68580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1187624" y="2636911"/>
            <a:ext cx="6858000" cy="3540051"/>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462700471"/>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Lst>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3"/>
        </a:buClr>
        <a:buSzPct val="70000"/>
        <a:buFont typeface="fontello" panose="02000503000000000000" pitchFamily="2"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SzPct val="70000"/>
        <a:buFont typeface="fontello" panose="02000503000000000000" pitchFamily="2"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SzPct val="70000"/>
        <a:buFont typeface="fontello" panose="02000503000000000000" pitchFamily="2" charset="0"/>
        <a:buChar char=""/>
        <a:defRPr lang="nl-NL" sz="18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SzPct val="70000"/>
        <a:buFont typeface="fontello" panose="02000503000000000000"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SzPct val="70000"/>
        <a:buFont typeface="fontello" panose="02000503000000000000" pitchFamily="2"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91680" y="2060848"/>
            <a:ext cx="6829444" cy="4054485"/>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2" name="Title Placeholder 1"/>
          <p:cNvSpPr>
            <a:spLocks noGrp="1"/>
          </p:cNvSpPr>
          <p:nvPr>
            <p:ph type="title"/>
          </p:nvPr>
        </p:nvSpPr>
        <p:spPr>
          <a:xfrm>
            <a:off x="1691680" y="645605"/>
            <a:ext cx="5786479" cy="1260246"/>
          </a:xfrm>
          <a:prstGeom prst="rect">
            <a:avLst/>
          </a:prstGeom>
        </p:spPr>
        <p:txBody>
          <a:bodyPr vert="horz" lIns="91440" tIns="45720" rIns="91440" bIns="45720" rtlCol="0" anchor="ctr">
            <a:noAutofit/>
          </a:bodyPr>
          <a:lstStyle/>
          <a:p>
            <a:r>
              <a:rPr lang="en-US" dirty="0" err="1"/>
              <a:t>Hoofdtitel</a:t>
            </a:r>
            <a:endParaRPr lang="nl-BE" dirty="0"/>
          </a:p>
        </p:txBody>
      </p:sp>
      <p:pic>
        <p:nvPicPr>
          <p:cNvPr id="9" name="Afbeelding 8" descr="neuzeke_afgekapt.png"/>
          <p:cNvPicPr>
            <a:picLocks noChangeAspect="1"/>
          </p:cNvPicPr>
          <p:nvPr/>
        </p:nvPicPr>
        <p:blipFill>
          <a:blip r:embed="rId6" cstate="screen"/>
          <a:stretch>
            <a:fillRect/>
          </a:stretch>
        </p:blipFill>
        <p:spPr>
          <a:xfrm>
            <a:off x="0" y="285728"/>
            <a:ext cx="1568853" cy="1980000"/>
          </a:xfrm>
          <a:prstGeom prst="rect">
            <a:avLst/>
          </a:prstGeom>
        </p:spPr>
      </p:pic>
    </p:spTree>
  </p:cSld>
  <p:clrMap bg1="lt1" tx1="dk1" bg2="lt2" tx2="dk2" accent1="accent1" accent2="accent2" accent3="accent3" accent4="accent4" accent5="accent5" accent6="accent6" hlink="hlink" folHlink="folHlink"/>
  <p:sldLayoutIdLst>
    <p:sldLayoutId id="2147483735" r:id="rId1"/>
    <p:sldLayoutId id="2147483734" r:id="rId2"/>
    <p:sldLayoutId id="2147483737" r:id="rId3"/>
    <p:sldLayoutId id="2147483827" r:id="rId4"/>
  </p:sldLayoutIdLst>
  <p:transition spd="med">
    <p:wipe dir="r"/>
  </p:transition>
  <p:hf hdr="0" ftr="0" dt="0"/>
  <p:txStyles>
    <p:titleStyle>
      <a:lvl1pPr algn="l"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ts val="1200"/>
        </a:spcBef>
        <a:buFont typeface="Arial" pitchFamily="34" charset="0"/>
        <a:buNone/>
        <a:defRPr sz="2800" kern="1200">
          <a:solidFill>
            <a:schemeClr val="bg1"/>
          </a:solidFill>
          <a:latin typeface="+mn-lt"/>
          <a:ea typeface="+mn-ea"/>
          <a:cs typeface="+mn-cs"/>
        </a:defRPr>
      </a:lvl1pPr>
      <a:lvl2pPr marL="803275" indent="-285750" algn="l" defTabSz="914400" rtl="0" eaLnBrk="1" latinLnBrk="0" hangingPunct="1">
        <a:spcBef>
          <a:spcPts val="0"/>
        </a:spcBef>
        <a:spcAft>
          <a:spcPts val="400"/>
        </a:spcAft>
        <a:buFontTx/>
        <a:buBlip>
          <a:blip r:embed="rId7"/>
        </a:buBlip>
        <a:defRPr sz="2400" kern="1200">
          <a:solidFill>
            <a:schemeClr val="bg1"/>
          </a:solidFill>
          <a:latin typeface="+mn-lt"/>
          <a:ea typeface="+mn-ea"/>
          <a:cs typeface="+mn-cs"/>
        </a:defRPr>
      </a:lvl2pPr>
      <a:lvl3pPr marL="1254125" indent="-228600" algn="l" defTabSz="914400" rtl="0" eaLnBrk="1" latinLnBrk="0" hangingPunct="1">
        <a:spcBef>
          <a:spcPts val="0"/>
        </a:spcBef>
        <a:spcAft>
          <a:spcPts val="300"/>
        </a:spcAft>
        <a:buFont typeface="Arial" pitchFamily="34" charset="0"/>
        <a:buChar char="•"/>
        <a:defRPr sz="2000" kern="1200">
          <a:solidFill>
            <a:schemeClr val="bg1"/>
          </a:solidFill>
          <a:latin typeface="+mn-lt"/>
          <a:ea typeface="+mn-ea"/>
          <a:cs typeface="+mn-cs"/>
        </a:defRPr>
      </a:lvl3pPr>
      <a:lvl4pPr marL="1700213" indent="-265113" algn="l" defTabSz="914400" rtl="0" eaLnBrk="1" latinLnBrk="0" hangingPunct="1">
        <a:spcBef>
          <a:spcPts val="0"/>
        </a:spcBef>
        <a:spcAft>
          <a:spcPts val="200"/>
        </a:spcAft>
        <a:buFont typeface="Arial" pitchFamily="34" charset="0"/>
        <a:buChar char="•"/>
        <a:defRPr sz="1800" kern="1200">
          <a:solidFill>
            <a:schemeClr val="bg1"/>
          </a:solidFill>
          <a:latin typeface="+mn-lt"/>
          <a:ea typeface="+mn-ea"/>
          <a:cs typeface="+mn-cs"/>
        </a:defRPr>
      </a:lvl4pPr>
      <a:lvl5pPr marL="2152650" indent="-228600" algn="l" defTabSz="914400" rtl="0" eaLnBrk="1" latinLnBrk="0" hangingPunct="1">
        <a:spcBef>
          <a:spcPts val="0"/>
        </a:spcBef>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187624" y="1052737"/>
            <a:ext cx="68580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1187624" y="2636911"/>
            <a:ext cx="6858000" cy="3540051"/>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83587482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4" r:id="rId3"/>
    <p:sldLayoutId id="2147483848" r:id="rId4"/>
    <p:sldLayoutId id="2147483907" r:id="rId5"/>
    <p:sldLayoutId id="2147483908" r:id="rId6"/>
    <p:sldLayoutId id="2147483909" r:id="rId7"/>
    <p:sldLayoutId id="2147483921" r:id="rId8"/>
  </p:sldLayoutIdLst>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SzPct val="70000"/>
        <a:buFont typeface="fontello" panose="02000503000000000000" pitchFamily="2"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70000"/>
        <a:buFont typeface="fontello" panose="02000503000000000000" pitchFamily="2"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2"/>
        </a:buClr>
        <a:buSzPct val="70000"/>
        <a:buFont typeface="fontello" panose="02000503000000000000" pitchFamily="2" charset="0"/>
        <a:buChar char=""/>
        <a:defRPr lang="nl-NL" sz="18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2"/>
        </a:buClr>
        <a:buSzPct val="70000"/>
        <a:buFont typeface="fontello" panose="02000503000000000000"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2"/>
        </a:buClr>
        <a:buSzPct val="70000"/>
        <a:buFont typeface="fontello" panose="02000503000000000000" pitchFamily="2"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187624" y="1052737"/>
            <a:ext cx="68580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1187624" y="2636911"/>
            <a:ext cx="6858000" cy="3540051"/>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3261157752"/>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SzPct val="70000"/>
        <a:buFont typeface="fontello" panose="02000503000000000000" pitchFamily="2"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SzPct val="70000"/>
        <a:buFont typeface="fontello" panose="02000503000000000000" pitchFamily="2"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SzPct val="70000"/>
        <a:buFont typeface="fontello" panose="02000503000000000000" pitchFamily="2" charset="0"/>
        <a:buChar char=""/>
        <a:defRPr lang="nl-NL" sz="18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SzPct val="70000"/>
        <a:buFont typeface="fontello" panose="02000503000000000000"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SzPct val="70000"/>
        <a:buFont typeface="fontello" panose="02000503000000000000" pitchFamily="2"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187624" y="1052737"/>
            <a:ext cx="68580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1187624" y="2636911"/>
            <a:ext cx="6858000" cy="3540051"/>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285262620"/>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 id="2147483858" r:id="rId4"/>
  </p:sldLayoutIdLst>
  <p:txStyles>
    <p:titleStyle>
      <a:lvl1pPr algn="l" defTabSz="914400" rtl="0" eaLnBrk="1" latinLnBrk="0" hangingPunct="1">
        <a:lnSpc>
          <a:spcPct val="90000"/>
        </a:lnSpc>
        <a:spcBef>
          <a:spcPct val="0"/>
        </a:spcBef>
        <a:buNone/>
        <a:defRPr sz="4400" kern="1200">
          <a:solidFill>
            <a:srgbClr val="8CC05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8CC055"/>
        </a:buClr>
        <a:buSzPct val="70000"/>
        <a:buFont typeface="fontello" panose="02000503000000000000" pitchFamily="2"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8CC055"/>
        </a:buClr>
        <a:buSzPct val="70000"/>
        <a:buFont typeface="fontello" panose="02000503000000000000" pitchFamily="2"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8CC055"/>
        </a:buClr>
        <a:buSzPct val="70000"/>
        <a:buFont typeface="fontello" panose="02000503000000000000" pitchFamily="2" charset="0"/>
        <a:buChar char=""/>
        <a:defRPr lang="nl-NL" sz="18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8CC055"/>
        </a:buClr>
        <a:buSzPct val="70000"/>
        <a:buFont typeface="fontello" panose="02000503000000000000"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8CC055"/>
        </a:buClr>
        <a:buSzPct val="70000"/>
        <a:buFont typeface="fontello" panose="02000503000000000000" pitchFamily="2"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1187624" y="1052737"/>
            <a:ext cx="6858000" cy="1325563"/>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1187624" y="2636911"/>
            <a:ext cx="6858000" cy="3540051"/>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660134365"/>
      </p:ext>
    </p:extLst>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Lst>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3"/>
        </a:buClr>
        <a:buSzPct val="70000"/>
        <a:buFont typeface="fontello" panose="02000503000000000000" pitchFamily="2"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3"/>
        </a:buClr>
        <a:buSzPct val="70000"/>
        <a:buFont typeface="fontello" panose="02000503000000000000" pitchFamily="2"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3"/>
        </a:buClr>
        <a:buSzPct val="70000"/>
        <a:buFont typeface="fontello" panose="02000503000000000000" pitchFamily="2" charset="0"/>
        <a:buChar char=""/>
        <a:defRPr lang="nl-NL" sz="18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3"/>
        </a:buClr>
        <a:buSzPct val="70000"/>
        <a:buFont typeface="fontello" panose="02000503000000000000" pitchFamily="2"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3"/>
        </a:buClr>
        <a:buSzPct val="70000"/>
        <a:buFont typeface="fontello" panose="02000503000000000000" pitchFamily="2"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hthoek 8"/>
          <p:cNvSpPr/>
          <p:nvPr userDrawn="1"/>
        </p:nvSpPr>
        <p:spPr bwMode="white">
          <a:xfrm>
            <a:off x="0" y="5638800"/>
            <a:ext cx="9144000" cy="12192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grpSp>
        <p:nvGrpSpPr>
          <p:cNvPr id="23" name="Groep 22"/>
          <p:cNvGrpSpPr/>
          <p:nvPr userDrawn="1"/>
        </p:nvGrpSpPr>
        <p:grpSpPr>
          <a:xfrm>
            <a:off x="1107898" y="5913009"/>
            <a:ext cx="6928204" cy="699424"/>
            <a:chOff x="524116" y="5913009"/>
            <a:chExt cx="6928204" cy="699424"/>
          </a:xfrm>
        </p:grpSpPr>
        <p:grpSp>
          <p:nvGrpSpPr>
            <p:cNvPr id="22" name="Groep 21"/>
            <p:cNvGrpSpPr/>
            <p:nvPr userDrawn="1"/>
          </p:nvGrpSpPr>
          <p:grpSpPr>
            <a:xfrm>
              <a:off x="524116" y="5913009"/>
              <a:ext cx="4751330" cy="699424"/>
              <a:chOff x="524116" y="5913009"/>
              <a:chExt cx="4751330" cy="699424"/>
            </a:xfrm>
          </p:grpSpPr>
          <p:pic>
            <p:nvPicPr>
              <p:cNvPr id="5" name="Afbeelding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24116" y="5933676"/>
                <a:ext cx="648071" cy="642746"/>
              </a:xfrm>
              <a:prstGeom prst="rect">
                <a:avLst/>
              </a:prstGeom>
            </p:spPr>
          </p:pic>
          <p:pic>
            <p:nvPicPr>
              <p:cNvPr id="6" name="Afbeelding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31638" y="5945163"/>
                <a:ext cx="645228" cy="647501"/>
              </a:xfrm>
              <a:prstGeom prst="rect">
                <a:avLst/>
              </a:prstGeom>
            </p:spPr>
          </p:pic>
          <p:pic>
            <p:nvPicPr>
              <p:cNvPr id="7" name="Afbeelding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132340" y="5943818"/>
                <a:ext cx="644028" cy="641040"/>
              </a:xfrm>
              <a:prstGeom prst="rect">
                <a:avLst/>
              </a:prstGeom>
            </p:spPr>
          </p:pic>
          <p:pic>
            <p:nvPicPr>
              <p:cNvPr id="8" name="Afbeelding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931842" y="5943818"/>
                <a:ext cx="629793" cy="641040"/>
              </a:xfrm>
              <a:prstGeom prst="rect">
                <a:avLst/>
              </a:prstGeom>
            </p:spPr>
          </p:pic>
          <p:pic>
            <p:nvPicPr>
              <p:cNvPr id="9" name="Afbeelding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714726" y="5927111"/>
                <a:ext cx="661576" cy="657747"/>
              </a:xfrm>
              <a:prstGeom prst="rect">
                <a:avLst/>
              </a:prstGeom>
            </p:spPr>
          </p:pic>
          <p:pic>
            <p:nvPicPr>
              <p:cNvPr id="10" name="Afbeelding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529393" y="5913009"/>
                <a:ext cx="746053" cy="699424"/>
              </a:xfrm>
              <a:prstGeom prst="rect">
                <a:avLst/>
              </a:prstGeom>
            </p:spPr>
          </p:pic>
        </p:grpSp>
        <p:sp>
          <p:nvSpPr>
            <p:cNvPr id="12" name="Tekstvak 11"/>
            <p:cNvSpPr txBox="1"/>
            <p:nvPr userDrawn="1"/>
          </p:nvSpPr>
          <p:spPr>
            <a:xfrm>
              <a:off x="5701580" y="6063734"/>
              <a:ext cx="1750740" cy="369332"/>
            </a:xfrm>
            <a:prstGeom prst="rect">
              <a:avLst/>
            </a:prstGeom>
            <a:noFill/>
          </p:spPr>
          <p:txBody>
            <a:bodyPr wrap="square" rtlCol="0">
              <a:spAutoFit/>
            </a:bodyPr>
            <a:lstStyle/>
            <a:p>
              <a:r>
                <a:rPr lang="nl-BE" dirty="0">
                  <a:solidFill>
                    <a:schemeClr val="bg1"/>
                  </a:solidFill>
                  <a:latin typeface="Montserrat SemiBold" panose="00000700000000000000" pitchFamily="2" charset="0"/>
                </a:rPr>
                <a:t>@</a:t>
              </a:r>
              <a:r>
                <a:rPr lang="nl-BE" dirty="0" err="1">
                  <a:solidFill>
                    <a:schemeClr val="bg1"/>
                  </a:solidFill>
                  <a:latin typeface="Montserrat SemiBold" panose="00000700000000000000" pitchFamily="2" charset="0"/>
                </a:rPr>
                <a:t>cavariavzw</a:t>
              </a:r>
              <a:endParaRPr lang="nl-NL" dirty="0">
                <a:solidFill>
                  <a:schemeClr val="bg1"/>
                </a:solidFill>
                <a:latin typeface="Montserrat SemiBold" panose="00000700000000000000" pitchFamily="2" charset="0"/>
              </a:endParaRPr>
            </a:p>
          </p:txBody>
        </p:sp>
      </p:grpSp>
      <p:pic>
        <p:nvPicPr>
          <p:cNvPr id="13" name="Afbeelding 12"/>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755969" y="1556792"/>
            <a:ext cx="5644108" cy="2323206"/>
          </a:xfrm>
          <a:prstGeom prst="rect">
            <a:avLst/>
          </a:prstGeom>
        </p:spPr>
      </p:pic>
      <p:sp>
        <p:nvSpPr>
          <p:cNvPr id="14" name="Rechthoek 8"/>
          <p:cNvSpPr/>
          <p:nvPr userDrawn="1"/>
        </p:nvSpPr>
        <p:spPr bwMode="white">
          <a:xfrm>
            <a:off x="0" y="4925834"/>
            <a:ext cx="9144000" cy="28803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541687094"/>
      </p:ext>
    </p:extLst>
  </p:cSld>
  <p:clrMap bg1="lt1" tx1="dk1" bg2="lt2" tx2="dk2" accent1="accent1" accent2="accent2" accent3="accent3" accent4="accent4" accent5="accent5" accent6="accent6" hlink="hlink" folHlink="folHlink"/>
  <p:sldLayoutIdLst>
    <p:sldLayoutId id="214748382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051787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91680" y="2060848"/>
            <a:ext cx="6829444" cy="4054485"/>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2" name="Title Placeholder 1"/>
          <p:cNvSpPr>
            <a:spLocks noGrp="1"/>
          </p:cNvSpPr>
          <p:nvPr>
            <p:ph type="title"/>
          </p:nvPr>
        </p:nvSpPr>
        <p:spPr>
          <a:xfrm>
            <a:off x="1691680" y="645605"/>
            <a:ext cx="5786479" cy="1260246"/>
          </a:xfrm>
          <a:prstGeom prst="rect">
            <a:avLst/>
          </a:prstGeom>
        </p:spPr>
        <p:txBody>
          <a:bodyPr vert="horz" lIns="91440" tIns="45720" rIns="91440" bIns="45720" rtlCol="0" anchor="ctr">
            <a:noAutofit/>
          </a:bodyPr>
          <a:lstStyle/>
          <a:p>
            <a:r>
              <a:rPr lang="en-US" dirty="0" err="1"/>
              <a:t>Hoofdtitel</a:t>
            </a:r>
            <a:endParaRPr lang="nl-BE" dirty="0"/>
          </a:p>
        </p:txBody>
      </p:sp>
      <p:pic>
        <p:nvPicPr>
          <p:cNvPr id="9" name="Afbeelding 8" descr="neuzeke_afgekapt.png"/>
          <p:cNvPicPr>
            <a:picLocks noChangeAspect="1"/>
          </p:cNvPicPr>
          <p:nvPr/>
        </p:nvPicPr>
        <p:blipFill>
          <a:blip r:embed="rId6" cstate="screen"/>
          <a:stretch>
            <a:fillRect/>
          </a:stretch>
        </p:blipFill>
        <p:spPr>
          <a:xfrm>
            <a:off x="0" y="285728"/>
            <a:ext cx="1568853" cy="1980000"/>
          </a:xfrm>
          <a:prstGeom prst="rect">
            <a:avLst/>
          </a:prstGeom>
        </p:spPr>
      </p:pic>
    </p:spTree>
    <p:extLst>
      <p:ext uri="{BB962C8B-B14F-4D97-AF65-F5344CB8AC3E}">
        <p14:creationId xmlns:p14="http://schemas.microsoft.com/office/powerpoint/2010/main" val="3366311090"/>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Lst>
  <p:transition spd="med">
    <p:wipe dir="r"/>
  </p:transition>
  <p:hf hdr="0" ftr="0" dt="0"/>
  <p:txStyles>
    <p:titleStyle>
      <a:lvl1pPr algn="l"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ts val="1200"/>
        </a:spcBef>
        <a:buFont typeface="Arial" pitchFamily="34" charset="0"/>
        <a:buNone/>
        <a:defRPr sz="2800" kern="1200">
          <a:solidFill>
            <a:schemeClr val="bg1"/>
          </a:solidFill>
          <a:latin typeface="+mn-lt"/>
          <a:ea typeface="+mn-ea"/>
          <a:cs typeface="+mn-cs"/>
        </a:defRPr>
      </a:lvl1pPr>
      <a:lvl2pPr marL="803275" indent="-285750" algn="l" defTabSz="914400" rtl="0" eaLnBrk="1" latinLnBrk="0" hangingPunct="1">
        <a:spcBef>
          <a:spcPts val="0"/>
        </a:spcBef>
        <a:spcAft>
          <a:spcPts val="400"/>
        </a:spcAft>
        <a:buFontTx/>
        <a:buBlip>
          <a:blip r:embed="rId7"/>
        </a:buBlip>
        <a:defRPr sz="2400" kern="1200">
          <a:solidFill>
            <a:schemeClr val="bg1"/>
          </a:solidFill>
          <a:latin typeface="+mn-lt"/>
          <a:ea typeface="+mn-ea"/>
          <a:cs typeface="+mn-cs"/>
        </a:defRPr>
      </a:lvl2pPr>
      <a:lvl3pPr marL="1254125" indent="-228600" algn="l" defTabSz="914400" rtl="0" eaLnBrk="1" latinLnBrk="0" hangingPunct="1">
        <a:spcBef>
          <a:spcPts val="0"/>
        </a:spcBef>
        <a:spcAft>
          <a:spcPts val="300"/>
        </a:spcAft>
        <a:buFont typeface="Arial" pitchFamily="34" charset="0"/>
        <a:buChar char="•"/>
        <a:defRPr sz="2000" kern="1200">
          <a:solidFill>
            <a:schemeClr val="bg1"/>
          </a:solidFill>
          <a:latin typeface="+mn-lt"/>
          <a:ea typeface="+mn-ea"/>
          <a:cs typeface="+mn-cs"/>
        </a:defRPr>
      </a:lvl3pPr>
      <a:lvl4pPr marL="1700213" indent="-265113" algn="l" defTabSz="914400" rtl="0" eaLnBrk="1" latinLnBrk="0" hangingPunct="1">
        <a:spcBef>
          <a:spcPts val="0"/>
        </a:spcBef>
        <a:spcAft>
          <a:spcPts val="200"/>
        </a:spcAft>
        <a:buFont typeface="Arial" pitchFamily="34" charset="0"/>
        <a:buChar char="•"/>
        <a:defRPr sz="1800" kern="1200">
          <a:solidFill>
            <a:schemeClr val="bg1"/>
          </a:solidFill>
          <a:latin typeface="+mn-lt"/>
          <a:ea typeface="+mn-ea"/>
          <a:cs typeface="+mn-cs"/>
        </a:defRPr>
      </a:lvl4pPr>
      <a:lvl5pPr marL="2152650" indent="-228600" algn="l" defTabSz="914400" rtl="0" eaLnBrk="1" latinLnBrk="0" hangingPunct="1">
        <a:spcBef>
          <a:spcPts val="0"/>
        </a:spcBef>
        <a:buFont typeface="Arial" pitchFamily="34" charset="0"/>
        <a:buChar char="•"/>
        <a:defRPr sz="18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8.xml"/><Relationship Id="rId5" Type="http://schemas.openxmlformats.org/officeDocument/2006/relationships/image" Target="../media/image29.jpg"/><Relationship Id="rId4" Type="http://schemas.openxmlformats.org/officeDocument/2006/relationships/image" Target="../media/image28.jp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6.jp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vorming.cavaria.be/voornaamwoorde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6.jp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51.png"/></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5696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04B69-CEB8-FE93-2A31-6B0A827B860D}"/>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008ACE7-8A87-2ACF-3256-4661EF17809F}"/>
              </a:ext>
            </a:extLst>
          </p:cNvPr>
          <p:cNvSpPr>
            <a:spLocks noGrp="1"/>
          </p:cNvSpPr>
          <p:nvPr>
            <p:ph idx="1"/>
          </p:nvPr>
        </p:nvSpPr>
        <p:spPr>
          <a:xfrm>
            <a:off x="0" y="-99392"/>
            <a:ext cx="9144000" cy="6957392"/>
          </a:xfrm>
          <a:solidFill>
            <a:srgbClr val="FDE1B9"/>
          </a:solidFill>
        </p:spPr>
        <p:txBody>
          <a:bodyPr/>
          <a:lstStyle/>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lang="nl-BE" sz="4000" dirty="0">
              <a:solidFill>
                <a:srgbClr val="F99F1C"/>
              </a:solidFill>
              <a:latin typeface="Roboto Slab"/>
            </a:endParaRPr>
          </a:p>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a:p>
            <a:pPr marL="204788" marR="0" lvl="0" indent="-204788" algn="ctr"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p:txBody>
      </p:sp>
      <p:sp>
        <p:nvSpPr>
          <p:cNvPr id="3" name="Titel 2">
            <a:extLst>
              <a:ext uri="{FF2B5EF4-FFF2-40B4-BE49-F238E27FC236}">
                <a16:creationId xmlns:a16="http://schemas.microsoft.com/office/drawing/2014/main" id="{1E697E97-406B-85F5-2B0A-A9D816062BE3}"/>
              </a:ext>
            </a:extLst>
          </p:cNvPr>
          <p:cNvSpPr>
            <a:spLocks noGrp="1"/>
          </p:cNvSpPr>
          <p:nvPr>
            <p:ph type="ctrTitle"/>
          </p:nvPr>
        </p:nvSpPr>
        <p:spPr>
          <a:xfrm>
            <a:off x="611560" y="1556792"/>
            <a:ext cx="7992888" cy="3384377"/>
          </a:xfrm>
        </p:spPr>
        <p:txBody>
          <a:bodyPr/>
          <a:lstStyle/>
          <a:p>
            <a:br>
              <a:rPr lang="nl-NL" dirty="0"/>
            </a:br>
            <a:br>
              <a:rPr lang="nl-NL" dirty="0"/>
            </a:br>
            <a:br>
              <a:rPr lang="nl-NL" dirty="0"/>
            </a:br>
            <a:r>
              <a:rPr lang="nl-BE" sz="3600" dirty="0"/>
              <a:t>“Gendernormen kunnen schadelijk zijn voor kinderen en jongeren”</a:t>
            </a:r>
            <a:endParaRPr lang="nl-BE" sz="3600" b="1" dirty="0">
              <a:latin typeface="+mn-lt"/>
            </a:endParaRPr>
          </a:p>
        </p:txBody>
      </p:sp>
    </p:spTree>
    <p:extLst>
      <p:ext uri="{BB962C8B-B14F-4D97-AF65-F5344CB8AC3E}">
        <p14:creationId xmlns:p14="http://schemas.microsoft.com/office/powerpoint/2010/main" val="4051637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982079"/>
            <a:ext cx="6858000" cy="883316"/>
          </a:xfrm>
        </p:spPr>
        <p:txBody>
          <a:bodyPr>
            <a:normAutofit/>
          </a:bodyPr>
          <a:lstStyle/>
          <a:p>
            <a:r>
              <a:rPr lang="nl-NL" sz="3200" b="1" dirty="0"/>
              <a:t>Gevolgen van gendernormen</a:t>
            </a:r>
            <a:endParaRPr lang="nl-BE" sz="3200" b="1" dirty="0"/>
          </a:p>
        </p:txBody>
      </p:sp>
      <p:pic>
        <p:nvPicPr>
          <p:cNvPr id="5" name="Tijdelijke aanduiding voor inhoud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022753" y="2330524"/>
            <a:ext cx="1576283" cy="1576283"/>
          </a:xfrm>
        </p:spPr>
      </p:pic>
      <p:pic>
        <p:nvPicPr>
          <p:cNvPr id="2050" name="Picture 2" descr="Stairs free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76687" y="2578338"/>
            <a:ext cx="1328469" cy="132846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epressi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7660" y="2455096"/>
            <a:ext cx="1451711" cy="1451711"/>
          </a:xfrm>
          <a:prstGeom prst="rect">
            <a:avLst/>
          </a:prstGeom>
          <a:noFill/>
          <a:extLst>
            <a:ext uri="{909E8E84-426E-40DD-AFC4-6F175D3DCCD1}">
              <a14:hiddenFill xmlns:a14="http://schemas.microsoft.com/office/drawing/2010/main">
                <a:solidFill>
                  <a:srgbClr val="FFFFFF"/>
                </a:solidFill>
              </a14:hiddenFill>
            </a:ext>
          </a:extLst>
        </p:spPr>
      </p:pic>
      <p:sp>
        <p:nvSpPr>
          <p:cNvPr id="9" name="Afgeronde rechthoek 8"/>
          <p:cNvSpPr/>
          <p:nvPr/>
        </p:nvSpPr>
        <p:spPr>
          <a:xfrm>
            <a:off x="628651" y="4116001"/>
            <a:ext cx="2176682" cy="1080118"/>
          </a:xfrm>
          <a:prstGeom prst="roundRect">
            <a:avLst>
              <a:gd name="adj" fmla="val 5547"/>
            </a:avLst>
          </a:prstGeom>
          <a:solidFill>
            <a:srgbClr val="F99F1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nl-BE" sz="1650" b="1" dirty="0">
                <a:solidFill>
                  <a:schemeClr val="tx1">
                    <a:lumMod val="50000"/>
                    <a:lumOff val="50000"/>
                  </a:schemeClr>
                </a:solidFill>
              </a:rPr>
              <a:t>Mentaal en fysiek welzijn</a:t>
            </a:r>
          </a:p>
        </p:txBody>
      </p:sp>
      <p:sp>
        <p:nvSpPr>
          <p:cNvPr id="10" name="Afgeronde rechthoek 9"/>
          <p:cNvSpPr/>
          <p:nvPr/>
        </p:nvSpPr>
        <p:spPr>
          <a:xfrm>
            <a:off x="3495402" y="4116001"/>
            <a:ext cx="2103634" cy="1068594"/>
          </a:xfrm>
          <a:prstGeom prst="roundRect">
            <a:avLst>
              <a:gd name="adj" fmla="val 5547"/>
            </a:avLst>
          </a:prstGeom>
          <a:solidFill>
            <a:srgbClr val="F99F1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nl-BE" sz="1650" b="1" dirty="0">
                <a:solidFill>
                  <a:schemeClr val="tx1">
                    <a:lumMod val="50000"/>
                    <a:lumOff val="50000"/>
                  </a:schemeClr>
                </a:solidFill>
              </a:rPr>
              <a:t>Ontwikkeling en loopbaan</a:t>
            </a:r>
          </a:p>
        </p:txBody>
      </p:sp>
      <p:sp>
        <p:nvSpPr>
          <p:cNvPr id="11" name="Afgeronde rechthoek 10"/>
          <p:cNvSpPr/>
          <p:nvPr/>
        </p:nvSpPr>
        <p:spPr>
          <a:xfrm>
            <a:off x="6289105" y="4116000"/>
            <a:ext cx="2312787" cy="1080119"/>
          </a:xfrm>
          <a:prstGeom prst="roundRect">
            <a:avLst>
              <a:gd name="adj" fmla="val 5547"/>
            </a:avLst>
          </a:prstGeom>
          <a:solidFill>
            <a:srgbClr val="F99F1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nl-NL" sz="1650" b="1" dirty="0">
                <a:solidFill>
                  <a:schemeClr val="tx1">
                    <a:lumMod val="50000"/>
                    <a:lumOff val="50000"/>
                  </a:schemeClr>
                </a:solidFill>
              </a:rPr>
              <a:t>Sociale ongelijkheid</a:t>
            </a:r>
            <a:endParaRPr lang="nl-NL" sz="1650" dirty="0">
              <a:solidFill>
                <a:schemeClr val="tx1">
                  <a:lumMod val="50000"/>
                  <a:lumOff val="50000"/>
                </a:schemeClr>
              </a:solidFill>
              <a:cs typeface="Calibri"/>
            </a:endParaRPr>
          </a:p>
        </p:txBody>
      </p:sp>
      <p:sp>
        <p:nvSpPr>
          <p:cNvPr id="3" name="Ovaal 2">
            <a:extLst>
              <a:ext uri="{FF2B5EF4-FFF2-40B4-BE49-F238E27FC236}">
                <a16:creationId xmlns:a16="http://schemas.microsoft.com/office/drawing/2014/main" id="{4435891E-7DE8-5642-82AE-447B9E2EC421}"/>
              </a:ext>
            </a:extLst>
          </p:cNvPr>
          <p:cNvSpPr/>
          <p:nvPr/>
        </p:nvSpPr>
        <p:spPr>
          <a:xfrm>
            <a:off x="8172400" y="5661248"/>
            <a:ext cx="864096" cy="108012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79416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3CE91-BD31-BBA1-FEE9-5A21FE93D902}"/>
            </a:ext>
          </a:extLst>
        </p:cNvPr>
        <p:cNvGrpSpPr/>
        <p:nvPr/>
      </p:nvGrpSpPr>
      <p:grpSpPr>
        <a:xfrm>
          <a:off x="0" y="0"/>
          <a:ext cx="0" cy="0"/>
          <a:chOff x="0" y="0"/>
          <a:chExt cx="0" cy="0"/>
        </a:xfrm>
      </p:grpSpPr>
      <p:sp>
        <p:nvSpPr>
          <p:cNvPr id="7" name="Titel 1">
            <a:extLst>
              <a:ext uri="{FF2B5EF4-FFF2-40B4-BE49-F238E27FC236}">
                <a16:creationId xmlns:a16="http://schemas.microsoft.com/office/drawing/2014/main" id="{0F088002-BA82-9AC0-75B9-CD3C212BFB44}"/>
              </a:ext>
            </a:extLst>
          </p:cNvPr>
          <p:cNvSpPr>
            <a:spLocks noGrp="1"/>
          </p:cNvSpPr>
          <p:nvPr>
            <p:ph type="title"/>
          </p:nvPr>
        </p:nvSpPr>
        <p:spPr>
          <a:xfrm>
            <a:off x="1678760" y="626408"/>
            <a:ext cx="5786479" cy="1260246"/>
          </a:xfrm>
        </p:spPr>
        <p:txBody>
          <a:bodyPr/>
          <a:lstStyle/>
          <a:p>
            <a:pPr algn="ctr"/>
            <a:r>
              <a:rPr lang="nl-NL" dirty="0"/>
              <a:t>LGBTQI+?!</a:t>
            </a:r>
          </a:p>
        </p:txBody>
      </p:sp>
      <p:pic>
        <p:nvPicPr>
          <p:cNvPr id="8" name="Tijdelijke aanduiding voor inhoud 3">
            <a:extLst>
              <a:ext uri="{FF2B5EF4-FFF2-40B4-BE49-F238E27FC236}">
                <a16:creationId xmlns:a16="http://schemas.microsoft.com/office/drawing/2014/main" id="{E2D41B14-1443-87D6-074A-637D933ACE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300" y="2497799"/>
            <a:ext cx="5659397" cy="3180581"/>
          </a:xfrm>
          <a:prstGeom prst="rect">
            <a:avLst/>
          </a:prstGeom>
        </p:spPr>
      </p:pic>
    </p:spTree>
    <p:extLst>
      <p:ext uri="{BB962C8B-B14F-4D97-AF65-F5344CB8AC3E}">
        <p14:creationId xmlns:p14="http://schemas.microsoft.com/office/powerpoint/2010/main" val="3206563855"/>
      </p:ext>
    </p:extLst>
  </p:cSld>
  <p:clrMapOvr>
    <a:masterClrMapping/>
  </p:clrMapOvr>
  <p:transition spd="med">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4233D6-FC5D-879B-C88B-4CA81F78B0C6}"/>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F58D23C-F965-8870-BDDF-657EEA6A8CB5}"/>
              </a:ext>
            </a:extLst>
          </p:cNvPr>
          <p:cNvSpPr>
            <a:spLocks noGrp="1"/>
          </p:cNvSpPr>
          <p:nvPr>
            <p:ph type="ctrTitle"/>
          </p:nvPr>
        </p:nvSpPr>
        <p:spPr/>
        <p:txBody>
          <a:bodyPr/>
          <a:lstStyle/>
          <a:p>
            <a:r>
              <a:rPr lang="nl-NL" dirty="0"/>
              <a:t>Gender en seksuele diversiteit</a:t>
            </a:r>
          </a:p>
        </p:txBody>
      </p:sp>
      <p:pic>
        <p:nvPicPr>
          <p:cNvPr id="5" name="Tijdelijke aanduiding voor afbeelding 5" descr="Afbeelding met clipart, tekst, tekenfilm&#10;&#10;Door AI gegenereerde inhoud is mogelijk onjuist.">
            <a:extLst>
              <a:ext uri="{FF2B5EF4-FFF2-40B4-BE49-F238E27FC236}">
                <a16:creationId xmlns:a16="http://schemas.microsoft.com/office/drawing/2014/main" id="{40A5D53B-8E53-A546-5DC1-431F41220EB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l="-368" r="26312"/>
          <a:stretch>
            <a:fillRect/>
          </a:stretch>
        </p:blipFill>
        <p:spPr>
          <a:xfrm>
            <a:off x="4648200" y="2019143"/>
            <a:ext cx="3397250" cy="4127814"/>
          </a:xfrm>
        </p:spPr>
      </p:pic>
      <p:sp>
        <p:nvSpPr>
          <p:cNvPr id="6" name="Afgeronde rechthoek 12">
            <a:extLst>
              <a:ext uri="{FF2B5EF4-FFF2-40B4-BE49-F238E27FC236}">
                <a16:creationId xmlns:a16="http://schemas.microsoft.com/office/drawing/2014/main" id="{1B4570D1-E974-D887-4571-25E5D1FB1B1D}"/>
              </a:ext>
            </a:extLst>
          </p:cNvPr>
          <p:cNvSpPr/>
          <p:nvPr/>
        </p:nvSpPr>
        <p:spPr>
          <a:xfrm>
            <a:off x="1187624" y="3117969"/>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Genderidentiteit</a:t>
            </a:r>
          </a:p>
        </p:txBody>
      </p:sp>
      <p:sp>
        <p:nvSpPr>
          <p:cNvPr id="7" name="Afgeronde rechthoek 13">
            <a:extLst>
              <a:ext uri="{FF2B5EF4-FFF2-40B4-BE49-F238E27FC236}">
                <a16:creationId xmlns:a16="http://schemas.microsoft.com/office/drawing/2014/main" id="{3F6E53B1-8F3C-A380-B281-F310C05803A9}"/>
              </a:ext>
            </a:extLst>
          </p:cNvPr>
          <p:cNvSpPr/>
          <p:nvPr/>
        </p:nvSpPr>
        <p:spPr>
          <a:xfrm>
            <a:off x="1187624" y="2445471"/>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Geslacht</a:t>
            </a:r>
          </a:p>
        </p:txBody>
      </p:sp>
      <p:sp>
        <p:nvSpPr>
          <p:cNvPr id="8" name="Afgeronde rechthoek 14">
            <a:extLst>
              <a:ext uri="{FF2B5EF4-FFF2-40B4-BE49-F238E27FC236}">
                <a16:creationId xmlns:a16="http://schemas.microsoft.com/office/drawing/2014/main" id="{E5ED931F-0E18-D7EE-9EB6-9C513DD2A962}"/>
              </a:ext>
            </a:extLst>
          </p:cNvPr>
          <p:cNvSpPr/>
          <p:nvPr/>
        </p:nvSpPr>
        <p:spPr>
          <a:xfrm>
            <a:off x="1187624" y="3810142"/>
            <a:ext cx="3210463"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Genderexpressie</a:t>
            </a:r>
          </a:p>
        </p:txBody>
      </p:sp>
      <p:sp>
        <p:nvSpPr>
          <p:cNvPr id="9" name="Afgeronde rechthoek 15">
            <a:extLst>
              <a:ext uri="{FF2B5EF4-FFF2-40B4-BE49-F238E27FC236}">
                <a16:creationId xmlns:a16="http://schemas.microsoft.com/office/drawing/2014/main" id="{1217EBCB-9359-EBFE-FDC4-039AFEE02C2A}"/>
              </a:ext>
            </a:extLst>
          </p:cNvPr>
          <p:cNvSpPr/>
          <p:nvPr/>
        </p:nvSpPr>
        <p:spPr>
          <a:xfrm>
            <a:off x="1187625" y="4510547"/>
            <a:ext cx="3210464"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700" b="1" dirty="0">
                <a:solidFill>
                  <a:schemeClr val="bg1"/>
                </a:solidFill>
              </a:rPr>
              <a:t>Romantische aantrekking</a:t>
            </a:r>
          </a:p>
        </p:txBody>
      </p:sp>
      <p:sp>
        <p:nvSpPr>
          <p:cNvPr id="10" name="Afgeronde rechthoek 16">
            <a:extLst>
              <a:ext uri="{FF2B5EF4-FFF2-40B4-BE49-F238E27FC236}">
                <a16:creationId xmlns:a16="http://schemas.microsoft.com/office/drawing/2014/main" id="{1455CB62-C95B-1EF8-0854-025262A00F6E}"/>
              </a:ext>
            </a:extLst>
          </p:cNvPr>
          <p:cNvSpPr/>
          <p:nvPr/>
        </p:nvSpPr>
        <p:spPr>
          <a:xfrm>
            <a:off x="1187625" y="5202720"/>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Seksuele aantrekking</a:t>
            </a:r>
          </a:p>
        </p:txBody>
      </p:sp>
      <p:sp>
        <p:nvSpPr>
          <p:cNvPr id="11" name="Rechthoek 10">
            <a:extLst>
              <a:ext uri="{FF2B5EF4-FFF2-40B4-BE49-F238E27FC236}">
                <a16:creationId xmlns:a16="http://schemas.microsoft.com/office/drawing/2014/main" id="{433B9C81-E7B5-D842-CFDF-07D5B3678474}"/>
              </a:ext>
            </a:extLst>
          </p:cNvPr>
          <p:cNvSpPr/>
          <p:nvPr/>
        </p:nvSpPr>
        <p:spPr>
          <a:xfrm>
            <a:off x="4436503" y="4282172"/>
            <a:ext cx="918914" cy="7200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60036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1D692-8DCD-3B1F-EE09-9B129A6EA4D7}"/>
            </a:ext>
          </a:extLst>
        </p:cNvPr>
        <p:cNvGrpSpPr/>
        <p:nvPr/>
      </p:nvGrpSpPr>
      <p:grpSpPr>
        <a:xfrm>
          <a:off x="0" y="0"/>
          <a:ext cx="0" cy="0"/>
          <a:chOff x="0" y="0"/>
          <a:chExt cx="0" cy="0"/>
        </a:xfrm>
      </p:grpSpPr>
      <p:sp>
        <p:nvSpPr>
          <p:cNvPr id="7" name="Afgeronde rechthoek 13">
            <a:extLst>
              <a:ext uri="{FF2B5EF4-FFF2-40B4-BE49-F238E27FC236}">
                <a16:creationId xmlns:a16="http://schemas.microsoft.com/office/drawing/2014/main" id="{3EB0AA41-8FA6-160B-EB0F-DC8BE73988D0}"/>
              </a:ext>
            </a:extLst>
          </p:cNvPr>
          <p:cNvSpPr/>
          <p:nvPr/>
        </p:nvSpPr>
        <p:spPr>
          <a:xfrm>
            <a:off x="1187624" y="953305"/>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Geslacht</a:t>
            </a:r>
          </a:p>
        </p:txBody>
      </p:sp>
      <p:sp>
        <p:nvSpPr>
          <p:cNvPr id="11" name="Rechthoek 10">
            <a:extLst>
              <a:ext uri="{FF2B5EF4-FFF2-40B4-BE49-F238E27FC236}">
                <a16:creationId xmlns:a16="http://schemas.microsoft.com/office/drawing/2014/main" id="{D3844EB5-CC9D-3416-722C-0E0ED9FC24F3}"/>
              </a:ext>
            </a:extLst>
          </p:cNvPr>
          <p:cNvSpPr/>
          <p:nvPr/>
        </p:nvSpPr>
        <p:spPr>
          <a:xfrm>
            <a:off x="4436503" y="4282172"/>
            <a:ext cx="918914" cy="7200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jdelijke aanduiding voor inhoud 1">
            <a:extLst>
              <a:ext uri="{FF2B5EF4-FFF2-40B4-BE49-F238E27FC236}">
                <a16:creationId xmlns:a16="http://schemas.microsoft.com/office/drawing/2014/main" id="{006EF04F-0521-3A86-55FC-34D73FE1E38F}"/>
              </a:ext>
            </a:extLst>
          </p:cNvPr>
          <p:cNvSpPr>
            <a:spLocks noGrp="1"/>
          </p:cNvSpPr>
          <p:nvPr>
            <p:ph sz="half" idx="1"/>
          </p:nvPr>
        </p:nvSpPr>
        <p:spPr>
          <a:xfrm>
            <a:off x="1187624" y="1988839"/>
            <a:ext cx="3308176" cy="4188123"/>
          </a:xfrm>
        </p:spPr>
        <p:txBody>
          <a:bodyPr>
            <a:normAutofit/>
          </a:bodyPr>
          <a:lstStyle/>
          <a:p>
            <a:pPr>
              <a:buFont typeface="Arial" panose="020B0604020202020204" pitchFamily="34" charset="0"/>
              <a:buChar char="•"/>
            </a:pPr>
            <a:r>
              <a:rPr lang="nl-NL" sz="1600" dirty="0"/>
              <a:t>Geslachtschromosomen </a:t>
            </a:r>
          </a:p>
          <a:p>
            <a:pPr>
              <a:buFont typeface="Arial" panose="020B0604020202020204" pitchFamily="34" charset="0"/>
              <a:buChar char="•"/>
            </a:pPr>
            <a:r>
              <a:rPr lang="nl-NL" sz="1600" dirty="0"/>
              <a:t>Geslachtsklieren</a:t>
            </a:r>
          </a:p>
          <a:p>
            <a:pPr>
              <a:buFont typeface="Arial" panose="020B0604020202020204" pitchFamily="34" charset="0"/>
              <a:buChar char="•"/>
            </a:pPr>
            <a:r>
              <a:rPr lang="nl-NL" sz="1600" dirty="0"/>
              <a:t>Hormonen</a:t>
            </a:r>
          </a:p>
          <a:p>
            <a:pPr>
              <a:buFont typeface="Arial" panose="020B0604020202020204" pitchFamily="34" charset="0"/>
              <a:buChar char="•"/>
            </a:pPr>
            <a:r>
              <a:rPr lang="nl-NL" sz="1600" dirty="0"/>
              <a:t>In- en uitwendige geslachtsdelen </a:t>
            </a:r>
          </a:p>
          <a:p>
            <a:pPr marL="457200" lvl="1" indent="0">
              <a:buNone/>
            </a:pPr>
            <a:r>
              <a:rPr lang="nl-NL" sz="1400" dirty="0"/>
              <a:t>“geboortegeslacht</a:t>
            </a:r>
          </a:p>
          <a:p>
            <a:pPr>
              <a:buFont typeface="Arial" panose="020B0604020202020204" pitchFamily="34" charset="0"/>
              <a:buChar char="•"/>
            </a:pPr>
            <a:endParaRPr lang="nl-NL" sz="1600" dirty="0"/>
          </a:p>
          <a:p>
            <a:pPr>
              <a:buFont typeface="Arial" panose="020B0604020202020204" pitchFamily="34" charset="0"/>
              <a:buChar char="•"/>
            </a:pPr>
            <a:r>
              <a:rPr lang="nl-NL" sz="1600" dirty="0"/>
              <a:t>Puberteitskenmerken</a:t>
            </a:r>
          </a:p>
        </p:txBody>
      </p:sp>
      <p:sp>
        <p:nvSpPr>
          <p:cNvPr id="13" name="Pijl: rechts 12">
            <a:extLst>
              <a:ext uri="{FF2B5EF4-FFF2-40B4-BE49-F238E27FC236}">
                <a16:creationId xmlns:a16="http://schemas.microsoft.com/office/drawing/2014/main" id="{5F4E656A-9496-68E5-CBD5-5DDC0C186A3D}"/>
              </a:ext>
            </a:extLst>
          </p:cNvPr>
          <p:cNvSpPr/>
          <p:nvPr/>
        </p:nvSpPr>
        <p:spPr>
          <a:xfrm>
            <a:off x="1403648" y="3616052"/>
            <a:ext cx="288032" cy="144016"/>
          </a:xfrm>
          <a:prstGeom prst="rightArrow">
            <a:avLst/>
          </a:prstGeom>
          <a:solidFill>
            <a:srgbClr val="F99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Tijdelijke aanduiding voor inhoud 16" descr="Afbeelding met clipart, tekenfilm&#10;&#10;Door AI gegenereerde inhoud is mogelijk onjuist.">
            <a:extLst>
              <a:ext uri="{FF2B5EF4-FFF2-40B4-BE49-F238E27FC236}">
                <a16:creationId xmlns:a16="http://schemas.microsoft.com/office/drawing/2014/main" id="{95E805EA-FE9A-03E1-134F-5F74CF36FF64}"/>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90380" y="1628800"/>
            <a:ext cx="4653090" cy="4659140"/>
          </a:xfrm>
        </p:spPr>
      </p:pic>
    </p:spTree>
    <p:extLst>
      <p:ext uri="{BB962C8B-B14F-4D97-AF65-F5344CB8AC3E}">
        <p14:creationId xmlns:p14="http://schemas.microsoft.com/office/powerpoint/2010/main" val="571975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94444E-6 -1.11111E-6 L -0.00225 -0.28079 " pathEditMode="relative" rAng="0" ptsTypes="AA">
                                      <p:cBhvr>
                                        <p:cTn id="6" dur="2000" fill="hold"/>
                                        <p:tgtEl>
                                          <p:spTgt spid="7"/>
                                        </p:tgtEl>
                                        <p:attrNameLst>
                                          <p:attrName>ppt_x</p:attrName>
                                          <p:attrName>ppt_y</p:attrName>
                                        </p:attrNameLst>
                                      </p:cBhvr>
                                      <p:rCtr x="-122" y="-14051"/>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uiExpand="1" build="allAtOnce"/>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3BDA1-768C-04AA-4090-A5E6387E711E}"/>
            </a:ext>
          </a:extLst>
        </p:cNvPr>
        <p:cNvGrpSpPr/>
        <p:nvPr/>
      </p:nvGrpSpPr>
      <p:grpSpPr>
        <a:xfrm>
          <a:off x="0" y="0"/>
          <a:ext cx="0" cy="0"/>
          <a:chOff x="0" y="0"/>
          <a:chExt cx="0" cy="0"/>
        </a:xfrm>
      </p:grpSpPr>
      <p:sp>
        <p:nvSpPr>
          <p:cNvPr id="7" name="Afgeronde rechthoek 13">
            <a:extLst>
              <a:ext uri="{FF2B5EF4-FFF2-40B4-BE49-F238E27FC236}">
                <a16:creationId xmlns:a16="http://schemas.microsoft.com/office/drawing/2014/main" id="{DF9AD2A1-E2CC-610F-83F4-7055F9C8245E}"/>
              </a:ext>
            </a:extLst>
          </p:cNvPr>
          <p:cNvSpPr/>
          <p:nvPr/>
        </p:nvSpPr>
        <p:spPr>
          <a:xfrm>
            <a:off x="1187624" y="454728"/>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Geslacht</a:t>
            </a:r>
          </a:p>
        </p:txBody>
      </p:sp>
      <p:sp>
        <p:nvSpPr>
          <p:cNvPr id="11" name="Rechthoek 10">
            <a:extLst>
              <a:ext uri="{FF2B5EF4-FFF2-40B4-BE49-F238E27FC236}">
                <a16:creationId xmlns:a16="http://schemas.microsoft.com/office/drawing/2014/main" id="{562EE40B-BB7B-3281-DFCE-EF891AE1E5B1}"/>
              </a:ext>
            </a:extLst>
          </p:cNvPr>
          <p:cNvSpPr/>
          <p:nvPr/>
        </p:nvSpPr>
        <p:spPr>
          <a:xfrm>
            <a:off x="4436503" y="4282172"/>
            <a:ext cx="918914" cy="7200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fbeelding 3">
            <a:extLst>
              <a:ext uri="{FF2B5EF4-FFF2-40B4-BE49-F238E27FC236}">
                <a16:creationId xmlns:a16="http://schemas.microsoft.com/office/drawing/2014/main" id="{D25D37DA-E3B2-F329-7A2D-1AA85AFA6CC2}"/>
              </a:ext>
            </a:extLst>
          </p:cNvPr>
          <p:cNvPicPr>
            <a:picLocks noChangeAspect="1"/>
          </p:cNvPicPr>
          <p:nvPr/>
        </p:nvPicPr>
        <p:blipFill rotWithShape="1">
          <a:blip r:embed="rId3"/>
          <a:srcRect t="5789" b="8068"/>
          <a:stretch/>
        </p:blipFill>
        <p:spPr>
          <a:xfrm>
            <a:off x="713331" y="1574500"/>
            <a:ext cx="3617323" cy="5017100"/>
          </a:xfrm>
          <a:prstGeom prst="rect">
            <a:avLst/>
          </a:prstGeom>
        </p:spPr>
      </p:pic>
      <p:sp>
        <p:nvSpPr>
          <p:cNvPr id="6" name="Titel 1">
            <a:extLst>
              <a:ext uri="{FF2B5EF4-FFF2-40B4-BE49-F238E27FC236}">
                <a16:creationId xmlns:a16="http://schemas.microsoft.com/office/drawing/2014/main" id="{2AD6D96C-9713-10F2-7F79-615F960D8B00}"/>
              </a:ext>
            </a:extLst>
          </p:cNvPr>
          <p:cNvSpPr txBox="1">
            <a:spLocks/>
          </p:cNvSpPr>
          <p:nvPr/>
        </p:nvSpPr>
        <p:spPr>
          <a:xfrm>
            <a:off x="1174304" y="1124744"/>
            <a:ext cx="3093591" cy="64807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r>
              <a:rPr lang="nl-NL" sz="2400" dirty="0"/>
              <a:t>Intersekse</a:t>
            </a:r>
          </a:p>
        </p:txBody>
      </p:sp>
      <p:sp>
        <p:nvSpPr>
          <p:cNvPr id="16" name="Rechthoek: afgeronde hoeken 15">
            <a:extLst>
              <a:ext uri="{FF2B5EF4-FFF2-40B4-BE49-F238E27FC236}">
                <a16:creationId xmlns:a16="http://schemas.microsoft.com/office/drawing/2014/main" id="{FAFB9F32-CCAA-4267-5D41-27A686B56CB8}"/>
              </a:ext>
            </a:extLst>
          </p:cNvPr>
          <p:cNvSpPr/>
          <p:nvPr/>
        </p:nvSpPr>
        <p:spPr>
          <a:xfrm>
            <a:off x="6317003" y="1967589"/>
            <a:ext cx="1574948" cy="2279744"/>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hthoek: afgeronde hoeken 16">
            <a:extLst>
              <a:ext uri="{FF2B5EF4-FFF2-40B4-BE49-F238E27FC236}">
                <a16:creationId xmlns:a16="http://schemas.microsoft.com/office/drawing/2014/main" id="{B976E383-0549-3B69-09E7-EF5F0030B2B8}"/>
              </a:ext>
            </a:extLst>
          </p:cNvPr>
          <p:cNvSpPr/>
          <p:nvPr/>
        </p:nvSpPr>
        <p:spPr>
          <a:xfrm>
            <a:off x="4681488" y="1967589"/>
            <a:ext cx="1574949" cy="2279744"/>
          </a:xfrm>
          <a:prstGeom prst="round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990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9B066-DB2C-561A-74AF-59019F375907}"/>
            </a:ext>
          </a:extLst>
        </p:cNvPr>
        <p:cNvGrpSpPr/>
        <p:nvPr/>
      </p:nvGrpSpPr>
      <p:grpSpPr>
        <a:xfrm>
          <a:off x="0" y="0"/>
          <a:ext cx="0" cy="0"/>
          <a:chOff x="0" y="0"/>
          <a:chExt cx="0" cy="0"/>
        </a:xfrm>
      </p:grpSpPr>
      <p:sp>
        <p:nvSpPr>
          <p:cNvPr id="6" name="Afgeronde rechthoek 12">
            <a:extLst>
              <a:ext uri="{FF2B5EF4-FFF2-40B4-BE49-F238E27FC236}">
                <a16:creationId xmlns:a16="http://schemas.microsoft.com/office/drawing/2014/main" id="{D132C058-CADB-DE69-1F44-AF9A5516D114}"/>
              </a:ext>
            </a:extLst>
          </p:cNvPr>
          <p:cNvSpPr/>
          <p:nvPr/>
        </p:nvSpPr>
        <p:spPr>
          <a:xfrm>
            <a:off x="683568" y="957099"/>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Genderidentiteit</a:t>
            </a:r>
          </a:p>
        </p:txBody>
      </p:sp>
      <p:sp>
        <p:nvSpPr>
          <p:cNvPr id="11" name="Rechthoek 10">
            <a:extLst>
              <a:ext uri="{FF2B5EF4-FFF2-40B4-BE49-F238E27FC236}">
                <a16:creationId xmlns:a16="http://schemas.microsoft.com/office/drawing/2014/main" id="{73668948-5127-6498-EF54-2561B12311A3}"/>
              </a:ext>
            </a:extLst>
          </p:cNvPr>
          <p:cNvSpPr/>
          <p:nvPr/>
        </p:nvSpPr>
        <p:spPr>
          <a:xfrm>
            <a:off x="4436503" y="4282172"/>
            <a:ext cx="918914" cy="7200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ijdelijke aanduiding voor inhoud 2">
            <a:extLst>
              <a:ext uri="{FF2B5EF4-FFF2-40B4-BE49-F238E27FC236}">
                <a16:creationId xmlns:a16="http://schemas.microsoft.com/office/drawing/2014/main" id="{A841AC6C-1799-19E2-1829-C1AA32D48DB1}"/>
              </a:ext>
            </a:extLst>
          </p:cNvPr>
          <p:cNvSpPr>
            <a:spLocks noGrp="1"/>
          </p:cNvSpPr>
          <p:nvPr>
            <p:ph sz="half" idx="2"/>
          </p:nvPr>
        </p:nvSpPr>
        <p:spPr/>
        <p:txBody>
          <a:bodyPr/>
          <a:lstStyle/>
          <a:p>
            <a:endParaRPr lang="nl-BE"/>
          </a:p>
        </p:txBody>
      </p:sp>
      <p:pic>
        <p:nvPicPr>
          <p:cNvPr id="12" name="Afbeelding 11">
            <a:extLst>
              <a:ext uri="{FF2B5EF4-FFF2-40B4-BE49-F238E27FC236}">
                <a16:creationId xmlns:a16="http://schemas.microsoft.com/office/drawing/2014/main" id="{C357B224-FC46-9747-EF75-407DB21D715F}"/>
              </a:ext>
            </a:extLst>
          </p:cNvPr>
          <p:cNvPicPr>
            <a:picLocks noChangeAspect="1"/>
          </p:cNvPicPr>
          <p:nvPr/>
        </p:nvPicPr>
        <p:blipFill>
          <a:blip r:embed="rId3"/>
          <a:stretch>
            <a:fillRect/>
          </a:stretch>
        </p:blipFill>
        <p:spPr>
          <a:xfrm>
            <a:off x="2508980" y="2140172"/>
            <a:ext cx="4278439" cy="4284000"/>
          </a:xfrm>
          <a:prstGeom prst="rect">
            <a:avLst/>
          </a:prstGeom>
        </p:spPr>
      </p:pic>
      <p:sp>
        <p:nvSpPr>
          <p:cNvPr id="14" name="Tekstvak 13">
            <a:extLst>
              <a:ext uri="{FF2B5EF4-FFF2-40B4-BE49-F238E27FC236}">
                <a16:creationId xmlns:a16="http://schemas.microsoft.com/office/drawing/2014/main" id="{83515AE6-6D78-89EB-EC90-909D4BB7011B}"/>
              </a:ext>
            </a:extLst>
          </p:cNvPr>
          <p:cNvSpPr txBox="1"/>
          <p:nvPr/>
        </p:nvSpPr>
        <p:spPr>
          <a:xfrm>
            <a:off x="827584" y="1747905"/>
            <a:ext cx="6912768" cy="369332"/>
          </a:xfrm>
          <a:prstGeom prst="rect">
            <a:avLst/>
          </a:prstGeom>
          <a:noFill/>
        </p:spPr>
        <p:txBody>
          <a:bodyPr wrap="square">
            <a:spAutoFit/>
          </a:bodyPr>
          <a:lstStyle/>
          <a:p>
            <a:r>
              <a:rPr lang="nl-NL" dirty="0"/>
              <a:t>= je innerlijke gevoel van mannelijkheid of vrouwelijkheid</a:t>
            </a:r>
            <a:endParaRPr lang="nl-BE" dirty="0"/>
          </a:p>
        </p:txBody>
      </p:sp>
    </p:spTree>
    <p:extLst>
      <p:ext uri="{BB962C8B-B14F-4D97-AF65-F5344CB8AC3E}">
        <p14:creationId xmlns:p14="http://schemas.microsoft.com/office/powerpoint/2010/main" val="1522694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7474A-A099-6C22-5EF2-2648D5839372}"/>
            </a:ext>
          </a:extLst>
        </p:cNvPr>
        <p:cNvGrpSpPr/>
        <p:nvPr/>
      </p:nvGrpSpPr>
      <p:grpSpPr>
        <a:xfrm>
          <a:off x="0" y="0"/>
          <a:ext cx="0" cy="0"/>
          <a:chOff x="0" y="0"/>
          <a:chExt cx="0" cy="0"/>
        </a:xfrm>
      </p:grpSpPr>
      <p:pic>
        <p:nvPicPr>
          <p:cNvPr id="3" name="Afbeelding 2">
            <a:extLst>
              <a:ext uri="{FF2B5EF4-FFF2-40B4-BE49-F238E27FC236}">
                <a16:creationId xmlns:a16="http://schemas.microsoft.com/office/drawing/2014/main" id="{DDF24920-BC82-0A0E-CC51-1444C5459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89051" y="1734717"/>
            <a:ext cx="4687493" cy="4696666"/>
          </a:xfrm>
          <a:prstGeom prst="rect">
            <a:avLst/>
          </a:prstGeom>
        </p:spPr>
      </p:pic>
      <p:sp>
        <p:nvSpPr>
          <p:cNvPr id="2" name="Afgeronde rechthoek 12">
            <a:extLst>
              <a:ext uri="{FF2B5EF4-FFF2-40B4-BE49-F238E27FC236}">
                <a16:creationId xmlns:a16="http://schemas.microsoft.com/office/drawing/2014/main" id="{EA014D6E-A9BF-A1CC-00DA-5DA018CC6327}"/>
              </a:ext>
            </a:extLst>
          </p:cNvPr>
          <p:cNvSpPr/>
          <p:nvPr/>
        </p:nvSpPr>
        <p:spPr>
          <a:xfrm>
            <a:off x="1161852" y="404664"/>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Genderidentiteit</a:t>
            </a:r>
          </a:p>
        </p:txBody>
      </p:sp>
      <p:sp>
        <p:nvSpPr>
          <p:cNvPr id="18" name="Afgeronde rechthoek 12">
            <a:extLst>
              <a:ext uri="{FF2B5EF4-FFF2-40B4-BE49-F238E27FC236}">
                <a16:creationId xmlns:a16="http://schemas.microsoft.com/office/drawing/2014/main" id="{B5ACEB75-8E8E-C5B8-6321-0713A01371B1}"/>
              </a:ext>
            </a:extLst>
          </p:cNvPr>
          <p:cNvSpPr/>
          <p:nvPr/>
        </p:nvSpPr>
        <p:spPr>
          <a:xfrm>
            <a:off x="1161852" y="2047900"/>
            <a:ext cx="3210462" cy="1487088"/>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tx1"/>
                </a:solidFill>
              </a:rPr>
              <a:t>Cisgender</a:t>
            </a:r>
          </a:p>
          <a:p>
            <a:pPr algn="ctr"/>
            <a:r>
              <a:rPr lang="nl-BE" dirty="0">
                <a:solidFill>
                  <a:schemeClr val="tx1"/>
                </a:solidFill>
              </a:rPr>
              <a:t>Geslacht en genderidentiteit zijn (grotendeels) in overeenstemming</a:t>
            </a:r>
          </a:p>
        </p:txBody>
      </p:sp>
      <p:sp>
        <p:nvSpPr>
          <p:cNvPr id="19" name="Afgeronde rechthoek 12">
            <a:extLst>
              <a:ext uri="{FF2B5EF4-FFF2-40B4-BE49-F238E27FC236}">
                <a16:creationId xmlns:a16="http://schemas.microsoft.com/office/drawing/2014/main" id="{1576DE4F-CC13-13EF-A57A-E384C2B2CAB0}"/>
              </a:ext>
            </a:extLst>
          </p:cNvPr>
          <p:cNvSpPr/>
          <p:nvPr/>
        </p:nvSpPr>
        <p:spPr>
          <a:xfrm>
            <a:off x="1152724" y="3958136"/>
            <a:ext cx="3210462" cy="1487088"/>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tx1"/>
                </a:solidFill>
              </a:rPr>
              <a:t>Transgender</a:t>
            </a:r>
          </a:p>
          <a:p>
            <a:pPr algn="ctr"/>
            <a:r>
              <a:rPr lang="nl-BE" dirty="0">
                <a:solidFill>
                  <a:schemeClr val="tx1"/>
                </a:solidFill>
              </a:rPr>
              <a:t>Geslacht en genderidentiteit zijn (grotendeels) NIET in overeenstemming</a:t>
            </a:r>
          </a:p>
        </p:txBody>
      </p:sp>
      <p:cxnSp>
        <p:nvCxnSpPr>
          <p:cNvPr id="21" name="Rechte verbindingslijn met pijl 20">
            <a:extLst>
              <a:ext uri="{FF2B5EF4-FFF2-40B4-BE49-F238E27FC236}">
                <a16:creationId xmlns:a16="http://schemas.microsoft.com/office/drawing/2014/main" id="{BE9626F0-9662-C770-0E96-67BD3FEC1B34}"/>
              </a:ext>
            </a:extLst>
          </p:cNvPr>
          <p:cNvCxnSpPr/>
          <p:nvPr/>
        </p:nvCxnSpPr>
        <p:spPr>
          <a:xfrm flipV="1">
            <a:off x="325035" y="2791444"/>
            <a:ext cx="72008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Rechte verbindingslijn met pijl 21">
            <a:extLst>
              <a:ext uri="{FF2B5EF4-FFF2-40B4-BE49-F238E27FC236}">
                <a16:creationId xmlns:a16="http://schemas.microsoft.com/office/drawing/2014/main" id="{66472A58-598F-074A-FE9B-EA91EA21F47B}"/>
              </a:ext>
            </a:extLst>
          </p:cNvPr>
          <p:cNvCxnSpPr>
            <a:cxnSpLocks/>
          </p:cNvCxnSpPr>
          <p:nvPr/>
        </p:nvCxnSpPr>
        <p:spPr>
          <a:xfrm>
            <a:off x="325035" y="4083050"/>
            <a:ext cx="720080" cy="5591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355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81D38-63F1-705F-9830-ECF100CA410A}"/>
            </a:ext>
          </a:extLst>
        </p:cNvPr>
        <p:cNvGrpSpPr/>
        <p:nvPr/>
      </p:nvGrpSpPr>
      <p:grpSpPr>
        <a:xfrm>
          <a:off x="0" y="0"/>
          <a:ext cx="0" cy="0"/>
          <a:chOff x="0" y="0"/>
          <a:chExt cx="0" cy="0"/>
        </a:xfrm>
      </p:grpSpPr>
      <p:pic>
        <p:nvPicPr>
          <p:cNvPr id="29" name="Afbeelding 28" descr="Afbeelding met ontwerp&#10;&#10;Door AI gegenereerde inhoud is mogelijk onjuist.">
            <a:extLst>
              <a:ext uri="{FF2B5EF4-FFF2-40B4-BE49-F238E27FC236}">
                <a16:creationId xmlns:a16="http://schemas.microsoft.com/office/drawing/2014/main" id="{8FD3D4C4-2C36-DCA5-DCBE-FD958A27F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972781">
            <a:off x="1291810" y="2208346"/>
            <a:ext cx="2950547" cy="2950547"/>
          </a:xfrm>
          <a:prstGeom prst="rect">
            <a:avLst/>
          </a:prstGeom>
        </p:spPr>
      </p:pic>
      <p:sp>
        <p:nvSpPr>
          <p:cNvPr id="2" name="Afgeronde rechthoek 12">
            <a:extLst>
              <a:ext uri="{FF2B5EF4-FFF2-40B4-BE49-F238E27FC236}">
                <a16:creationId xmlns:a16="http://schemas.microsoft.com/office/drawing/2014/main" id="{180001C0-52B7-ACD4-3D06-B91954D3AC65}"/>
              </a:ext>
            </a:extLst>
          </p:cNvPr>
          <p:cNvSpPr/>
          <p:nvPr/>
        </p:nvSpPr>
        <p:spPr>
          <a:xfrm>
            <a:off x="1161852" y="404664"/>
            <a:ext cx="3210462" cy="491705"/>
          </a:xfrm>
          <a:prstGeom prst="roundRect">
            <a:avLst/>
          </a:prstGeom>
          <a:solidFill>
            <a:srgbClr val="F99F1C"/>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Genderidentiteit</a:t>
            </a:r>
          </a:p>
        </p:txBody>
      </p:sp>
      <p:sp>
        <p:nvSpPr>
          <p:cNvPr id="8" name="Tekstvak 7">
            <a:extLst>
              <a:ext uri="{FF2B5EF4-FFF2-40B4-BE49-F238E27FC236}">
                <a16:creationId xmlns:a16="http://schemas.microsoft.com/office/drawing/2014/main" id="{2F8B131F-3680-51C2-5E8B-B5F1AA3332C5}"/>
              </a:ext>
            </a:extLst>
          </p:cNvPr>
          <p:cNvSpPr txBox="1"/>
          <p:nvPr/>
        </p:nvSpPr>
        <p:spPr>
          <a:xfrm>
            <a:off x="1758971" y="2844225"/>
            <a:ext cx="2016224" cy="584775"/>
          </a:xfrm>
          <a:prstGeom prst="rect">
            <a:avLst/>
          </a:prstGeom>
          <a:noFill/>
        </p:spPr>
        <p:txBody>
          <a:bodyPr wrap="square" rtlCol="0">
            <a:spAutoFit/>
          </a:bodyPr>
          <a:lstStyle/>
          <a:p>
            <a:pPr algn="ctr"/>
            <a:r>
              <a:rPr lang="en-GB" sz="3200" b="1" dirty="0">
                <a:solidFill>
                  <a:schemeClr val="bg1"/>
                </a:solidFill>
              </a:rPr>
              <a:t>TRANS</a:t>
            </a:r>
          </a:p>
        </p:txBody>
      </p:sp>
      <p:sp>
        <p:nvSpPr>
          <p:cNvPr id="14" name="Afgeronde rechthoek 12">
            <a:extLst>
              <a:ext uri="{FF2B5EF4-FFF2-40B4-BE49-F238E27FC236}">
                <a16:creationId xmlns:a16="http://schemas.microsoft.com/office/drawing/2014/main" id="{9CFACDD5-08DC-5560-6689-85C48B0F1190}"/>
              </a:ext>
            </a:extLst>
          </p:cNvPr>
          <p:cNvSpPr/>
          <p:nvPr/>
        </p:nvSpPr>
        <p:spPr>
          <a:xfrm>
            <a:off x="5469799" y="404664"/>
            <a:ext cx="3210462" cy="728980"/>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tx1"/>
                </a:solidFill>
              </a:rPr>
              <a:t>Trans vrouw</a:t>
            </a:r>
          </a:p>
          <a:p>
            <a:pPr algn="ctr"/>
            <a:r>
              <a:rPr lang="nl-BE" b="1" dirty="0">
                <a:solidFill>
                  <a:schemeClr val="tx1"/>
                </a:solidFill>
              </a:rPr>
              <a:t>Trans man</a:t>
            </a:r>
            <a:endParaRPr lang="nl-BE" dirty="0">
              <a:solidFill>
                <a:schemeClr val="tx1"/>
              </a:solidFill>
            </a:endParaRPr>
          </a:p>
        </p:txBody>
      </p:sp>
      <p:sp>
        <p:nvSpPr>
          <p:cNvPr id="15" name="Afgeronde rechthoek 12">
            <a:extLst>
              <a:ext uri="{FF2B5EF4-FFF2-40B4-BE49-F238E27FC236}">
                <a16:creationId xmlns:a16="http://schemas.microsoft.com/office/drawing/2014/main" id="{465C59C3-D227-B5D0-91D6-8AE63F9B3C58}"/>
              </a:ext>
            </a:extLst>
          </p:cNvPr>
          <p:cNvSpPr/>
          <p:nvPr/>
        </p:nvSpPr>
        <p:spPr>
          <a:xfrm>
            <a:off x="5468225" y="3309496"/>
            <a:ext cx="3210462" cy="559162"/>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tx1"/>
                </a:solidFill>
              </a:rPr>
              <a:t>Non-binair, genderqueer,…</a:t>
            </a:r>
            <a:endParaRPr lang="nl-BE" dirty="0">
              <a:solidFill>
                <a:schemeClr val="tx1"/>
              </a:solidFill>
            </a:endParaRPr>
          </a:p>
        </p:txBody>
      </p:sp>
      <p:cxnSp>
        <p:nvCxnSpPr>
          <p:cNvPr id="16" name="Rechte verbindingslijn met pijl 15">
            <a:extLst>
              <a:ext uri="{FF2B5EF4-FFF2-40B4-BE49-F238E27FC236}">
                <a16:creationId xmlns:a16="http://schemas.microsoft.com/office/drawing/2014/main" id="{83DCE627-7C56-F49D-5F95-8EF3B3A49B49}"/>
              </a:ext>
            </a:extLst>
          </p:cNvPr>
          <p:cNvCxnSpPr/>
          <p:nvPr/>
        </p:nvCxnSpPr>
        <p:spPr>
          <a:xfrm flipV="1">
            <a:off x="4595656" y="1279783"/>
            <a:ext cx="72008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Rechte verbindingslijn met pijl 16">
            <a:extLst>
              <a:ext uri="{FF2B5EF4-FFF2-40B4-BE49-F238E27FC236}">
                <a16:creationId xmlns:a16="http://schemas.microsoft.com/office/drawing/2014/main" id="{3C0F012F-E1E2-4A3B-8827-64D4AE94DF15}"/>
              </a:ext>
            </a:extLst>
          </p:cNvPr>
          <p:cNvCxnSpPr>
            <a:cxnSpLocks/>
          </p:cNvCxnSpPr>
          <p:nvPr/>
        </p:nvCxnSpPr>
        <p:spPr>
          <a:xfrm>
            <a:off x="4627573" y="3658136"/>
            <a:ext cx="65624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EADE8286-8EA9-124E-1B8D-6C3074C16DC2}"/>
              </a:ext>
            </a:extLst>
          </p:cNvPr>
          <p:cNvSpPr/>
          <p:nvPr/>
        </p:nvSpPr>
        <p:spPr>
          <a:xfrm>
            <a:off x="7134023" y="1268760"/>
            <a:ext cx="1546238" cy="1905620"/>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hthoek: afgeronde hoeken 22">
            <a:extLst>
              <a:ext uri="{FF2B5EF4-FFF2-40B4-BE49-F238E27FC236}">
                <a16:creationId xmlns:a16="http://schemas.microsoft.com/office/drawing/2014/main" id="{76C0B2B2-3504-9E9C-4B00-988B117A9453}"/>
              </a:ext>
            </a:extLst>
          </p:cNvPr>
          <p:cNvSpPr/>
          <p:nvPr/>
        </p:nvSpPr>
        <p:spPr>
          <a:xfrm>
            <a:off x="5498508" y="1268760"/>
            <a:ext cx="1574949" cy="1905620"/>
          </a:xfrm>
          <a:prstGeom prst="round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hthoek: afgeronde hoeken 25">
            <a:extLst>
              <a:ext uri="{FF2B5EF4-FFF2-40B4-BE49-F238E27FC236}">
                <a16:creationId xmlns:a16="http://schemas.microsoft.com/office/drawing/2014/main" id="{F72B0827-0C60-ACF5-4A58-556A7738C6F8}"/>
              </a:ext>
            </a:extLst>
          </p:cNvPr>
          <p:cNvSpPr/>
          <p:nvPr/>
        </p:nvSpPr>
        <p:spPr>
          <a:xfrm>
            <a:off x="7134023" y="4003774"/>
            <a:ext cx="1546238" cy="1905620"/>
          </a:xfrm>
          <a:prstGeom prst="roundRect">
            <a:avLst/>
          </a:prstGeom>
          <a:blipFill dpi="0" rotWithShape="1">
            <a:blip r:embed="rId6"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hthoek: afgeronde hoeken 26">
            <a:extLst>
              <a:ext uri="{FF2B5EF4-FFF2-40B4-BE49-F238E27FC236}">
                <a16:creationId xmlns:a16="http://schemas.microsoft.com/office/drawing/2014/main" id="{35E7B0A3-3C67-ADC5-7D8F-D500FF49F5CF}"/>
              </a:ext>
            </a:extLst>
          </p:cNvPr>
          <p:cNvSpPr/>
          <p:nvPr/>
        </p:nvSpPr>
        <p:spPr>
          <a:xfrm>
            <a:off x="5498507" y="4003774"/>
            <a:ext cx="1574949" cy="1905620"/>
          </a:xfrm>
          <a:prstGeom prst="roundRect">
            <a:avLst/>
          </a:prstGeom>
          <a:blipFill dpi="0" rotWithShape="1">
            <a:blip r:embed="rId7">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fgeronde rechthoek 12">
            <a:extLst>
              <a:ext uri="{FF2B5EF4-FFF2-40B4-BE49-F238E27FC236}">
                <a16:creationId xmlns:a16="http://schemas.microsoft.com/office/drawing/2014/main" id="{D1E7C527-1140-64E5-AEC1-90D545D88C5D}"/>
              </a:ext>
            </a:extLst>
          </p:cNvPr>
          <p:cNvSpPr/>
          <p:nvPr/>
        </p:nvSpPr>
        <p:spPr>
          <a:xfrm>
            <a:off x="5498507" y="6154943"/>
            <a:ext cx="3210462" cy="559162"/>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tx1"/>
                </a:solidFill>
              </a:rPr>
              <a:t>…</a:t>
            </a:r>
            <a:endParaRPr lang="nl-BE" dirty="0">
              <a:solidFill>
                <a:schemeClr val="tx1"/>
              </a:solidFill>
            </a:endParaRPr>
          </a:p>
        </p:txBody>
      </p:sp>
      <p:cxnSp>
        <p:nvCxnSpPr>
          <p:cNvPr id="31" name="Rechte verbindingslijn met pijl 30">
            <a:extLst>
              <a:ext uri="{FF2B5EF4-FFF2-40B4-BE49-F238E27FC236}">
                <a16:creationId xmlns:a16="http://schemas.microsoft.com/office/drawing/2014/main" id="{B440E27D-9265-39AE-DD45-BF55E211C0D2}"/>
              </a:ext>
            </a:extLst>
          </p:cNvPr>
          <p:cNvCxnSpPr>
            <a:cxnSpLocks/>
          </p:cNvCxnSpPr>
          <p:nvPr/>
        </p:nvCxnSpPr>
        <p:spPr>
          <a:xfrm>
            <a:off x="4598353" y="5870520"/>
            <a:ext cx="720080" cy="5591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2630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82F16-3D37-7924-B326-7A354B38A211}"/>
            </a:ext>
          </a:extLst>
        </p:cNvPr>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188B0ECD-AF61-8977-37F8-1D33862C4EDE}"/>
              </a:ext>
            </a:extLst>
          </p:cNvPr>
          <p:cNvSpPr/>
          <p:nvPr/>
        </p:nvSpPr>
        <p:spPr>
          <a:xfrm>
            <a:off x="1043608" y="1628800"/>
            <a:ext cx="6696744" cy="324036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400" b="0" i="0" u="none" strike="noStrike" kern="1200" cap="none" spc="0" normalizeH="0" baseline="0" noProof="0" dirty="0">
                <a:ln>
                  <a:noFill/>
                </a:ln>
                <a:solidFill>
                  <a:prstClr val="white"/>
                </a:solidFill>
                <a:effectLst/>
                <a:uLnTx/>
                <a:uFillTx/>
                <a:latin typeface="Montserrat regular"/>
                <a:ea typeface="+mn-ea"/>
                <a:cs typeface="+mn-cs"/>
              </a:rPr>
              <a:t>Persoonlijke voornaamwoorden</a:t>
            </a:r>
            <a:endParaRPr kumimoji="0" lang="nl-BE" sz="4400" b="0" i="0" u="none" strike="noStrike" kern="1200" cap="none" spc="0" normalizeH="0" baseline="0" noProof="0" dirty="0">
              <a:ln>
                <a:noFill/>
              </a:ln>
              <a:solidFill>
                <a:prstClr val="white"/>
              </a:solidFill>
              <a:effectLst/>
              <a:uLnTx/>
              <a:uFillTx/>
              <a:latin typeface="Montserrat regular"/>
              <a:ea typeface="+mn-ea"/>
              <a:cs typeface="+mn-cs"/>
            </a:endParaRPr>
          </a:p>
        </p:txBody>
      </p:sp>
    </p:spTree>
    <p:extLst>
      <p:ext uri="{BB962C8B-B14F-4D97-AF65-F5344CB8AC3E}">
        <p14:creationId xmlns:p14="http://schemas.microsoft.com/office/powerpoint/2010/main" val="1741019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2FC869-737B-A591-A3C2-E43A4C92D97F}"/>
              </a:ext>
            </a:extLst>
          </p:cNvPr>
          <p:cNvSpPr>
            <a:spLocks noGrp="1"/>
          </p:cNvSpPr>
          <p:nvPr>
            <p:ph type="title"/>
          </p:nvPr>
        </p:nvSpPr>
        <p:spPr>
          <a:xfrm>
            <a:off x="1691680" y="645605"/>
            <a:ext cx="6840760" cy="1260246"/>
          </a:xfrm>
        </p:spPr>
        <p:txBody>
          <a:bodyPr/>
          <a:lstStyle/>
          <a:p>
            <a:r>
              <a:rPr lang="nl-NL" dirty="0"/>
              <a:t>Gender-, seksuele en seksediversiteit</a:t>
            </a:r>
            <a:endParaRPr lang="nl-BE" dirty="0"/>
          </a:p>
        </p:txBody>
      </p:sp>
      <p:sp>
        <p:nvSpPr>
          <p:cNvPr id="4" name="Tijdelijke aanduiding voor inhoud 3">
            <a:extLst>
              <a:ext uri="{FF2B5EF4-FFF2-40B4-BE49-F238E27FC236}">
                <a16:creationId xmlns:a16="http://schemas.microsoft.com/office/drawing/2014/main" id="{277FEA63-6DCC-B927-8965-44F970EAD298}"/>
              </a:ext>
            </a:extLst>
          </p:cNvPr>
          <p:cNvSpPr>
            <a:spLocks noGrp="1"/>
          </p:cNvSpPr>
          <p:nvPr>
            <p:ph idx="1"/>
          </p:nvPr>
        </p:nvSpPr>
        <p:spPr>
          <a:xfrm>
            <a:off x="1403648" y="2420888"/>
            <a:ext cx="6829444" cy="4054485"/>
          </a:xfrm>
        </p:spPr>
        <p:txBody>
          <a:bodyPr/>
          <a:lstStyle/>
          <a:p>
            <a:r>
              <a:rPr lang="nl-NL" dirty="0"/>
              <a:t>LGBTQI+ - wat is dat allemaal?</a:t>
            </a:r>
            <a:endParaRPr lang="nl-BE" dirty="0"/>
          </a:p>
        </p:txBody>
      </p:sp>
      <p:pic>
        <p:nvPicPr>
          <p:cNvPr id="6" name="Afbeelding 5">
            <a:extLst>
              <a:ext uri="{FF2B5EF4-FFF2-40B4-BE49-F238E27FC236}">
                <a16:creationId xmlns:a16="http://schemas.microsoft.com/office/drawing/2014/main" id="{C3A3FCA1-8E4A-016F-402F-65C36901BB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8173" y="3296395"/>
            <a:ext cx="5667653" cy="2916000"/>
          </a:xfrm>
          <a:prstGeom prst="rect">
            <a:avLst/>
          </a:prstGeom>
        </p:spPr>
      </p:pic>
    </p:spTree>
    <p:extLst>
      <p:ext uri="{BB962C8B-B14F-4D97-AF65-F5344CB8AC3E}">
        <p14:creationId xmlns:p14="http://schemas.microsoft.com/office/powerpoint/2010/main" val="1276554777"/>
      </p:ext>
    </p:extLst>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9E37EAF4-67B1-5E23-7877-047DEF67B4F3}"/>
              </a:ext>
            </a:extLst>
          </p:cNvPr>
          <p:cNvPicPr>
            <a:picLocks noGrp="1" noChangeAspect="1"/>
          </p:cNvPicPr>
          <p:nvPr>
            <p:ph idx="1"/>
          </p:nvPr>
        </p:nvPicPr>
        <p:blipFill>
          <a:blip r:embed="rId3"/>
          <a:stretch>
            <a:fillRect/>
          </a:stretch>
        </p:blipFill>
        <p:spPr>
          <a:xfrm>
            <a:off x="892094" y="2714894"/>
            <a:ext cx="7755348" cy="2592000"/>
          </a:xfrm>
          <a:prstGeom prst="rect">
            <a:avLst/>
          </a:prstGeom>
        </p:spPr>
      </p:pic>
      <p:sp>
        <p:nvSpPr>
          <p:cNvPr id="3" name="Titel 2">
            <a:extLst>
              <a:ext uri="{FF2B5EF4-FFF2-40B4-BE49-F238E27FC236}">
                <a16:creationId xmlns:a16="http://schemas.microsoft.com/office/drawing/2014/main" id="{829BF08D-6F60-D70E-1738-14C7AD6F8EC7}"/>
              </a:ext>
            </a:extLst>
          </p:cNvPr>
          <p:cNvSpPr>
            <a:spLocks noGrp="1"/>
          </p:cNvSpPr>
          <p:nvPr>
            <p:ph type="ctrTitle"/>
          </p:nvPr>
        </p:nvSpPr>
        <p:spPr/>
        <p:txBody>
          <a:bodyPr/>
          <a:lstStyle/>
          <a:p>
            <a:r>
              <a:rPr lang="nl-NL" dirty="0"/>
              <a:t>Persoonlijke voornaamwoorden</a:t>
            </a:r>
            <a:endParaRPr lang="nl-BE" dirty="0"/>
          </a:p>
        </p:txBody>
      </p:sp>
    </p:spTree>
    <p:extLst>
      <p:ext uri="{BB962C8B-B14F-4D97-AF65-F5344CB8AC3E}">
        <p14:creationId xmlns:p14="http://schemas.microsoft.com/office/powerpoint/2010/main" val="37186960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EECFAC23-52B4-D5FF-DE91-BBF704CCDD3E}"/>
              </a:ext>
            </a:extLst>
          </p:cNvPr>
          <p:cNvPicPr>
            <a:picLocks noGrp="1" noChangeAspect="1"/>
          </p:cNvPicPr>
          <p:nvPr>
            <p:ph idx="1"/>
          </p:nvPr>
        </p:nvPicPr>
        <p:blipFill>
          <a:blip r:embed="rId3"/>
          <a:stretch>
            <a:fillRect/>
          </a:stretch>
        </p:blipFill>
        <p:spPr>
          <a:xfrm>
            <a:off x="220641" y="657263"/>
            <a:ext cx="8791966" cy="5148000"/>
          </a:xfrm>
          <a:prstGeom prst="rect">
            <a:avLst/>
          </a:prstGeom>
        </p:spPr>
      </p:pic>
      <p:sp>
        <p:nvSpPr>
          <p:cNvPr id="3" name="Titel 2">
            <a:extLst>
              <a:ext uri="{FF2B5EF4-FFF2-40B4-BE49-F238E27FC236}">
                <a16:creationId xmlns:a16="http://schemas.microsoft.com/office/drawing/2014/main" id="{BD9C3A97-C7F2-92A6-29AC-7D0A434D7C49}"/>
              </a:ext>
            </a:extLst>
          </p:cNvPr>
          <p:cNvSpPr>
            <a:spLocks noGrp="1"/>
          </p:cNvSpPr>
          <p:nvPr>
            <p:ph type="ctrTitle"/>
          </p:nvPr>
        </p:nvSpPr>
        <p:spPr/>
        <p:txBody>
          <a:bodyPr/>
          <a:lstStyle/>
          <a:p>
            <a:endParaRPr lang="nl-BE"/>
          </a:p>
        </p:txBody>
      </p:sp>
      <p:sp>
        <p:nvSpPr>
          <p:cNvPr id="4" name="Tekstvak 3">
            <a:extLst>
              <a:ext uri="{FF2B5EF4-FFF2-40B4-BE49-F238E27FC236}">
                <a16:creationId xmlns:a16="http://schemas.microsoft.com/office/drawing/2014/main" id="{2B39DF9F-DF70-FCC6-EB81-51E82EA199AD}"/>
              </a:ext>
            </a:extLst>
          </p:cNvPr>
          <p:cNvSpPr txBox="1"/>
          <p:nvPr/>
        </p:nvSpPr>
        <p:spPr>
          <a:xfrm>
            <a:off x="3160599" y="6328803"/>
            <a:ext cx="6012160" cy="369332"/>
          </a:xfrm>
          <a:prstGeom prst="rect">
            <a:avLst/>
          </a:prstGeom>
          <a:noFill/>
        </p:spPr>
        <p:txBody>
          <a:bodyPr wrap="square">
            <a:spAutoFit/>
          </a:bodyPr>
          <a:lstStyle/>
          <a:p>
            <a:r>
              <a:rPr lang="nl-BE" dirty="0">
                <a:hlinkClick r:id="rId4"/>
              </a:rPr>
              <a:t>https://vorming.cavaria.be/voornaamwoorden</a:t>
            </a:r>
            <a:endParaRPr lang="nl-BE" dirty="0"/>
          </a:p>
        </p:txBody>
      </p:sp>
      <p:sp>
        <p:nvSpPr>
          <p:cNvPr id="5" name="Tekstvak 4">
            <a:extLst>
              <a:ext uri="{FF2B5EF4-FFF2-40B4-BE49-F238E27FC236}">
                <a16:creationId xmlns:a16="http://schemas.microsoft.com/office/drawing/2014/main" id="{3117AF77-82C7-E0BE-3115-21AB7C88B7AE}"/>
              </a:ext>
            </a:extLst>
          </p:cNvPr>
          <p:cNvSpPr txBox="1"/>
          <p:nvPr/>
        </p:nvSpPr>
        <p:spPr>
          <a:xfrm>
            <a:off x="323528" y="6328803"/>
            <a:ext cx="2592288" cy="369332"/>
          </a:xfrm>
          <a:prstGeom prst="rect">
            <a:avLst/>
          </a:prstGeom>
          <a:noFill/>
        </p:spPr>
        <p:txBody>
          <a:bodyPr wrap="square" rtlCol="0">
            <a:spAutoFit/>
          </a:bodyPr>
          <a:lstStyle/>
          <a:p>
            <a:r>
              <a:rPr lang="nl-NL" dirty="0"/>
              <a:t>Meer weten?</a:t>
            </a:r>
            <a:endParaRPr lang="nl-BE" dirty="0"/>
          </a:p>
        </p:txBody>
      </p:sp>
    </p:spTree>
    <p:extLst>
      <p:ext uri="{BB962C8B-B14F-4D97-AF65-F5344CB8AC3E}">
        <p14:creationId xmlns:p14="http://schemas.microsoft.com/office/powerpoint/2010/main" val="3526898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E47EC-9FC9-4CE3-5612-40FC05B42A23}"/>
            </a:ext>
          </a:extLst>
        </p:cNvPr>
        <p:cNvGrpSpPr/>
        <p:nvPr/>
      </p:nvGrpSpPr>
      <p:grpSpPr>
        <a:xfrm>
          <a:off x="0" y="0"/>
          <a:ext cx="0" cy="0"/>
          <a:chOff x="0" y="0"/>
          <a:chExt cx="0" cy="0"/>
        </a:xfrm>
      </p:grpSpPr>
      <p:sp>
        <p:nvSpPr>
          <p:cNvPr id="2" name="Afgeronde rechthoek 12">
            <a:extLst>
              <a:ext uri="{FF2B5EF4-FFF2-40B4-BE49-F238E27FC236}">
                <a16:creationId xmlns:a16="http://schemas.microsoft.com/office/drawing/2014/main" id="{673E4CE1-F71A-3E54-342B-4BE23C6A75E9}"/>
              </a:ext>
            </a:extLst>
          </p:cNvPr>
          <p:cNvSpPr/>
          <p:nvPr/>
        </p:nvSpPr>
        <p:spPr>
          <a:xfrm>
            <a:off x="1161852" y="404664"/>
            <a:ext cx="3210462" cy="491705"/>
          </a:xfrm>
          <a:prstGeom prst="roundRect">
            <a:avLst/>
          </a:prstGeom>
          <a:solidFill>
            <a:srgbClr val="F99F1C"/>
          </a:solid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Genderexpressie</a:t>
            </a:r>
          </a:p>
        </p:txBody>
      </p:sp>
      <p:sp>
        <p:nvSpPr>
          <p:cNvPr id="4" name="Tijdelijke aanduiding voor inhoud 1">
            <a:extLst>
              <a:ext uri="{FF2B5EF4-FFF2-40B4-BE49-F238E27FC236}">
                <a16:creationId xmlns:a16="http://schemas.microsoft.com/office/drawing/2014/main" id="{ED8D2805-4A78-BFB2-1D51-482B50ADD7BF}"/>
              </a:ext>
            </a:extLst>
          </p:cNvPr>
          <p:cNvSpPr>
            <a:spLocks noGrp="1"/>
          </p:cNvSpPr>
          <p:nvPr>
            <p:ph sz="half" idx="1"/>
          </p:nvPr>
        </p:nvSpPr>
        <p:spPr>
          <a:xfrm>
            <a:off x="539552" y="1988839"/>
            <a:ext cx="4248472" cy="4188123"/>
          </a:xfrm>
        </p:spPr>
        <p:txBody>
          <a:bodyPr>
            <a:normAutofit/>
          </a:bodyPr>
          <a:lstStyle/>
          <a:p>
            <a:pPr marL="0" indent="0">
              <a:buNone/>
            </a:pPr>
            <a:r>
              <a:rPr lang="nl-NL" sz="1600" dirty="0"/>
              <a:t>Hoe je jezelf toont aan de </a:t>
            </a:r>
            <a:r>
              <a:rPr lang="nl-NL" sz="1600" b="1" dirty="0"/>
              <a:t>buitenwereld</a:t>
            </a:r>
            <a:endParaRPr lang="nl-NL" sz="1600" dirty="0"/>
          </a:p>
        </p:txBody>
      </p:sp>
      <p:pic>
        <p:nvPicPr>
          <p:cNvPr id="1026" name="Picture 2">
            <a:extLst>
              <a:ext uri="{FF2B5EF4-FFF2-40B4-BE49-F238E27FC236}">
                <a16:creationId xmlns:a16="http://schemas.microsoft.com/office/drawing/2014/main" id="{98F8D85E-529B-0E04-87A8-7908CB1B2E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6054" y="2855542"/>
            <a:ext cx="978742" cy="97874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64F2101E-983F-249B-9FB2-60FA80E1871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0099" y="4293096"/>
            <a:ext cx="1425054" cy="142505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0477DD5E-27F6-AFEF-FF1C-CEA2D8D94C2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9819" y="4672263"/>
            <a:ext cx="1425054" cy="1425054"/>
          </a:xfrm>
          <a:prstGeom prst="rect">
            <a:avLst/>
          </a:prstGeom>
          <a:noFill/>
          <a:extLst>
            <a:ext uri="{909E8E84-426E-40DD-AFC4-6F175D3DCCD1}">
              <a14:hiddenFill xmlns:a14="http://schemas.microsoft.com/office/drawing/2010/main">
                <a:solidFill>
                  <a:srgbClr val="FFFFFF"/>
                </a:solidFill>
              </a14:hiddenFill>
            </a:ext>
          </a:extLst>
        </p:spPr>
      </p:pic>
      <p:pic>
        <p:nvPicPr>
          <p:cNvPr id="5" name="Afbeelding 4">
            <a:extLst>
              <a:ext uri="{FF2B5EF4-FFF2-40B4-BE49-F238E27FC236}">
                <a16:creationId xmlns:a16="http://schemas.microsoft.com/office/drawing/2014/main" id="{68B797CE-915D-531A-5A80-B1A985F0AA17}"/>
              </a:ext>
            </a:extLst>
          </p:cNvPr>
          <p:cNvPicPr>
            <a:picLocks noChangeAspect="1"/>
          </p:cNvPicPr>
          <p:nvPr/>
        </p:nvPicPr>
        <p:blipFill>
          <a:blip r:embed="rId6"/>
          <a:stretch>
            <a:fillRect/>
          </a:stretch>
        </p:blipFill>
        <p:spPr>
          <a:xfrm>
            <a:off x="4785343" y="1764284"/>
            <a:ext cx="4138232" cy="4140000"/>
          </a:xfrm>
          <a:prstGeom prst="rect">
            <a:avLst/>
          </a:prstGeom>
        </p:spPr>
      </p:pic>
    </p:spTree>
    <p:extLst>
      <p:ext uri="{BB962C8B-B14F-4D97-AF65-F5344CB8AC3E}">
        <p14:creationId xmlns:p14="http://schemas.microsoft.com/office/powerpoint/2010/main" val="23435119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47B17-7645-196C-9FCF-AF62CA1E5A6C}"/>
            </a:ext>
          </a:extLst>
        </p:cNvPr>
        <p:cNvGrpSpPr/>
        <p:nvPr/>
      </p:nvGrpSpPr>
      <p:grpSpPr>
        <a:xfrm>
          <a:off x="0" y="0"/>
          <a:ext cx="0" cy="0"/>
          <a:chOff x="0" y="0"/>
          <a:chExt cx="0" cy="0"/>
        </a:xfrm>
      </p:grpSpPr>
      <p:sp>
        <p:nvSpPr>
          <p:cNvPr id="2" name="Afgeronde rechthoek 12">
            <a:extLst>
              <a:ext uri="{FF2B5EF4-FFF2-40B4-BE49-F238E27FC236}">
                <a16:creationId xmlns:a16="http://schemas.microsoft.com/office/drawing/2014/main" id="{18A9E53E-9157-B6E5-CDDE-9A35ABC25ECC}"/>
              </a:ext>
            </a:extLst>
          </p:cNvPr>
          <p:cNvSpPr/>
          <p:nvPr/>
        </p:nvSpPr>
        <p:spPr>
          <a:xfrm>
            <a:off x="1161852" y="404664"/>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Genderexpressie</a:t>
            </a:r>
          </a:p>
        </p:txBody>
      </p:sp>
      <p:sp>
        <p:nvSpPr>
          <p:cNvPr id="7" name="Afgeronde rechthoek 12">
            <a:extLst>
              <a:ext uri="{FF2B5EF4-FFF2-40B4-BE49-F238E27FC236}">
                <a16:creationId xmlns:a16="http://schemas.microsoft.com/office/drawing/2014/main" id="{6A712030-7268-BBBC-D0C3-CD6C76216998}"/>
              </a:ext>
            </a:extLst>
          </p:cNvPr>
          <p:cNvSpPr/>
          <p:nvPr/>
        </p:nvSpPr>
        <p:spPr>
          <a:xfrm>
            <a:off x="539552" y="2268592"/>
            <a:ext cx="2304256" cy="1040120"/>
          </a:xfrm>
          <a:prstGeom prst="roundRect">
            <a:avLst>
              <a:gd name="adj" fmla="val 3431"/>
            </a:avLst>
          </a:prstGeom>
          <a:no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2000" b="1" i="0" u="none" strike="noStrike" kern="1200" cap="none" spc="0" normalizeH="0" baseline="0" noProof="0" dirty="0">
                <a:ln>
                  <a:noFill/>
                </a:ln>
                <a:solidFill>
                  <a:prstClr val="black">
                    <a:lumMod val="65000"/>
                    <a:lumOff val="35000"/>
                  </a:prstClr>
                </a:solidFill>
                <a:effectLst/>
                <a:uLnTx/>
                <a:uFillTx/>
                <a:latin typeface="Karmilla"/>
                <a:ea typeface="+mn-ea"/>
                <a:cs typeface="+mn-cs"/>
              </a:rPr>
              <a:t>Afhankelijk van</a:t>
            </a:r>
          </a:p>
        </p:txBody>
      </p:sp>
      <p:sp>
        <p:nvSpPr>
          <p:cNvPr id="8" name="Afgeronde rechthoek 9">
            <a:extLst>
              <a:ext uri="{FF2B5EF4-FFF2-40B4-BE49-F238E27FC236}">
                <a16:creationId xmlns:a16="http://schemas.microsoft.com/office/drawing/2014/main" id="{321D654A-3CC7-824E-651A-CCD5315B18ED}"/>
              </a:ext>
            </a:extLst>
          </p:cNvPr>
          <p:cNvSpPr/>
          <p:nvPr/>
        </p:nvSpPr>
        <p:spPr>
          <a:xfrm>
            <a:off x="539552" y="3262992"/>
            <a:ext cx="3672408" cy="2057641"/>
          </a:xfrm>
          <a:prstGeom prst="roundRect">
            <a:avLst>
              <a:gd name="adj" fmla="val 3431"/>
            </a:avLst>
          </a:prstGeom>
          <a:solidFill>
            <a:srgbClr val="FDE1B9"/>
          </a:solidFill>
          <a:ln>
            <a:solidFill>
              <a:srgbClr val="F0E2F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000" b="1" i="0" u="none" strike="noStrike" kern="1200" cap="none" spc="0" normalizeH="0" baseline="0" noProof="0">
              <a:ln>
                <a:noFill/>
              </a:ln>
              <a:solidFill>
                <a:prstClr val="black">
                  <a:lumMod val="65000"/>
                  <a:lumOff val="35000"/>
                </a:prstClr>
              </a:solidFill>
              <a:effectLst/>
              <a:uLnTx/>
              <a:uFillTx/>
              <a:latin typeface="Karmilla"/>
              <a:ea typeface="+mn-ea"/>
              <a:cs typeface="+mn-cs"/>
            </a:endParaRPr>
          </a:p>
        </p:txBody>
      </p:sp>
      <p:pic>
        <p:nvPicPr>
          <p:cNvPr id="10" name="Afbeelding 9">
            <a:extLst>
              <a:ext uri="{FF2B5EF4-FFF2-40B4-BE49-F238E27FC236}">
                <a16:creationId xmlns:a16="http://schemas.microsoft.com/office/drawing/2014/main" id="{1DA5C53C-F21C-C951-B45E-52EFB46397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6300" y="3667250"/>
            <a:ext cx="831599" cy="831599"/>
          </a:xfrm>
          <a:prstGeom prst="rect">
            <a:avLst/>
          </a:prstGeom>
        </p:spPr>
      </p:pic>
      <p:pic>
        <p:nvPicPr>
          <p:cNvPr id="11" name="Afbeelding 10">
            <a:extLst>
              <a:ext uri="{FF2B5EF4-FFF2-40B4-BE49-F238E27FC236}">
                <a16:creationId xmlns:a16="http://schemas.microsoft.com/office/drawing/2014/main" id="{96616D25-71F5-41A0-6911-98888C43D7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5756" y="3683894"/>
            <a:ext cx="831599" cy="831599"/>
          </a:xfrm>
          <a:prstGeom prst="rect">
            <a:avLst/>
          </a:prstGeom>
        </p:spPr>
      </p:pic>
      <p:pic>
        <p:nvPicPr>
          <p:cNvPr id="4" name="Afbeelding 3">
            <a:extLst>
              <a:ext uri="{FF2B5EF4-FFF2-40B4-BE49-F238E27FC236}">
                <a16:creationId xmlns:a16="http://schemas.microsoft.com/office/drawing/2014/main" id="{C56D5F1F-6E42-6F37-39BF-47511FAFCBF1}"/>
              </a:ext>
            </a:extLst>
          </p:cNvPr>
          <p:cNvPicPr>
            <a:picLocks noChangeAspect="1"/>
          </p:cNvPicPr>
          <p:nvPr/>
        </p:nvPicPr>
        <p:blipFill>
          <a:blip r:embed="rId5"/>
          <a:stretch>
            <a:fillRect/>
          </a:stretch>
        </p:blipFill>
        <p:spPr>
          <a:xfrm>
            <a:off x="4680012" y="2026873"/>
            <a:ext cx="4139543" cy="4145639"/>
          </a:xfrm>
          <a:prstGeom prst="rect">
            <a:avLst/>
          </a:prstGeom>
        </p:spPr>
      </p:pic>
      <p:sp>
        <p:nvSpPr>
          <p:cNvPr id="3" name="Tekstvak 2">
            <a:extLst>
              <a:ext uri="{FF2B5EF4-FFF2-40B4-BE49-F238E27FC236}">
                <a16:creationId xmlns:a16="http://schemas.microsoft.com/office/drawing/2014/main" id="{524E2222-9C75-E003-DCCA-DC1405C07B00}"/>
              </a:ext>
            </a:extLst>
          </p:cNvPr>
          <p:cNvSpPr txBox="1"/>
          <p:nvPr/>
        </p:nvSpPr>
        <p:spPr>
          <a:xfrm>
            <a:off x="816300" y="4725144"/>
            <a:ext cx="1019396" cy="369332"/>
          </a:xfrm>
          <a:prstGeom prst="rect">
            <a:avLst/>
          </a:prstGeom>
          <a:noFill/>
        </p:spPr>
        <p:txBody>
          <a:bodyPr wrap="square" rtlCol="0">
            <a:spAutoFit/>
          </a:bodyPr>
          <a:lstStyle/>
          <a:p>
            <a:r>
              <a:rPr lang="nl-NL" dirty="0"/>
              <a:t>Tijd</a:t>
            </a:r>
            <a:endParaRPr lang="nl-BE" dirty="0"/>
          </a:p>
        </p:txBody>
      </p:sp>
      <p:sp>
        <p:nvSpPr>
          <p:cNvPr id="5" name="Tekstvak 4">
            <a:extLst>
              <a:ext uri="{FF2B5EF4-FFF2-40B4-BE49-F238E27FC236}">
                <a16:creationId xmlns:a16="http://schemas.microsoft.com/office/drawing/2014/main" id="{E7E23C30-625A-E90B-B37C-108D69BCBA17}"/>
              </a:ext>
            </a:extLst>
          </p:cNvPr>
          <p:cNvSpPr txBox="1"/>
          <p:nvPr/>
        </p:nvSpPr>
        <p:spPr>
          <a:xfrm>
            <a:off x="2375756" y="4751729"/>
            <a:ext cx="1019396" cy="369332"/>
          </a:xfrm>
          <a:prstGeom prst="rect">
            <a:avLst/>
          </a:prstGeom>
          <a:noFill/>
        </p:spPr>
        <p:txBody>
          <a:bodyPr wrap="square" rtlCol="0">
            <a:spAutoFit/>
          </a:bodyPr>
          <a:lstStyle/>
          <a:p>
            <a:r>
              <a:rPr lang="nl-NL" dirty="0"/>
              <a:t>Plaats</a:t>
            </a:r>
            <a:endParaRPr lang="nl-BE" dirty="0"/>
          </a:p>
        </p:txBody>
      </p:sp>
    </p:spTree>
    <p:extLst>
      <p:ext uri="{BB962C8B-B14F-4D97-AF65-F5344CB8AC3E}">
        <p14:creationId xmlns:p14="http://schemas.microsoft.com/office/powerpoint/2010/main" val="2910668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A8AF0-27C2-3587-1408-270D1310ABA2}"/>
            </a:ext>
          </a:extLst>
        </p:cNvPr>
        <p:cNvGrpSpPr/>
        <p:nvPr/>
      </p:nvGrpSpPr>
      <p:grpSpPr>
        <a:xfrm>
          <a:off x="0" y="0"/>
          <a:ext cx="0" cy="0"/>
          <a:chOff x="0" y="0"/>
          <a:chExt cx="0" cy="0"/>
        </a:xfrm>
      </p:grpSpPr>
      <p:sp>
        <p:nvSpPr>
          <p:cNvPr id="2" name="Afgeronde rechthoek 12">
            <a:extLst>
              <a:ext uri="{FF2B5EF4-FFF2-40B4-BE49-F238E27FC236}">
                <a16:creationId xmlns:a16="http://schemas.microsoft.com/office/drawing/2014/main" id="{2570FBEB-D345-93B1-2BF0-3D6F4216CC5C}"/>
              </a:ext>
            </a:extLst>
          </p:cNvPr>
          <p:cNvSpPr/>
          <p:nvPr/>
        </p:nvSpPr>
        <p:spPr>
          <a:xfrm>
            <a:off x="1161852" y="404664"/>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Genderexpressie</a:t>
            </a:r>
          </a:p>
        </p:txBody>
      </p:sp>
      <p:sp>
        <p:nvSpPr>
          <p:cNvPr id="7" name="Afgeronde rechthoek 12">
            <a:extLst>
              <a:ext uri="{FF2B5EF4-FFF2-40B4-BE49-F238E27FC236}">
                <a16:creationId xmlns:a16="http://schemas.microsoft.com/office/drawing/2014/main" id="{D6C68790-544A-708B-6EED-A86D737D9671}"/>
              </a:ext>
            </a:extLst>
          </p:cNvPr>
          <p:cNvSpPr/>
          <p:nvPr/>
        </p:nvSpPr>
        <p:spPr>
          <a:xfrm>
            <a:off x="539552" y="2268592"/>
            <a:ext cx="1178395" cy="1040120"/>
          </a:xfrm>
          <a:prstGeom prst="roundRect">
            <a:avLst>
              <a:gd name="adj" fmla="val 3431"/>
            </a:avLst>
          </a:prstGeom>
          <a:solidFill>
            <a:srgbClr val="FDE1B9"/>
          </a:solidFill>
          <a:ln>
            <a:solidFill>
              <a:srgbClr val="F0E2F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000" b="1" i="0" u="none" strike="noStrike" kern="1200" cap="none" spc="0" normalizeH="0" baseline="0" noProof="0">
              <a:ln>
                <a:noFill/>
              </a:ln>
              <a:solidFill>
                <a:prstClr val="black">
                  <a:lumMod val="65000"/>
                  <a:lumOff val="35000"/>
                </a:prstClr>
              </a:solidFill>
              <a:effectLst/>
              <a:uLnTx/>
              <a:uFillTx/>
              <a:latin typeface="Karmilla"/>
              <a:ea typeface="+mn-ea"/>
              <a:cs typeface="+mn-cs"/>
            </a:endParaRPr>
          </a:p>
        </p:txBody>
      </p:sp>
      <p:sp>
        <p:nvSpPr>
          <p:cNvPr id="8" name="Afgeronde rechthoek 9">
            <a:extLst>
              <a:ext uri="{FF2B5EF4-FFF2-40B4-BE49-F238E27FC236}">
                <a16:creationId xmlns:a16="http://schemas.microsoft.com/office/drawing/2014/main" id="{1C9FDFAC-F5D5-C1E6-0EB2-FDD58956EDC2}"/>
              </a:ext>
            </a:extLst>
          </p:cNvPr>
          <p:cNvSpPr/>
          <p:nvPr/>
        </p:nvSpPr>
        <p:spPr>
          <a:xfrm>
            <a:off x="539552" y="3262992"/>
            <a:ext cx="3672408" cy="2057641"/>
          </a:xfrm>
          <a:prstGeom prst="roundRect">
            <a:avLst>
              <a:gd name="adj" fmla="val 3431"/>
            </a:avLst>
          </a:prstGeom>
          <a:solidFill>
            <a:srgbClr val="FDE1B9"/>
          </a:solidFill>
          <a:ln>
            <a:solidFill>
              <a:srgbClr val="F0E2F6"/>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000" b="1" i="0" u="none" strike="noStrike" kern="1200" cap="none" spc="0" normalizeH="0" baseline="0" noProof="0">
              <a:ln>
                <a:noFill/>
              </a:ln>
              <a:solidFill>
                <a:prstClr val="black">
                  <a:lumMod val="65000"/>
                  <a:lumOff val="35000"/>
                </a:prstClr>
              </a:solidFill>
              <a:effectLst/>
              <a:uLnTx/>
              <a:uFillTx/>
              <a:latin typeface="Karmilla"/>
              <a:ea typeface="+mn-ea"/>
              <a:cs typeface="+mn-cs"/>
            </a:endParaRPr>
          </a:p>
        </p:txBody>
      </p:sp>
      <p:pic>
        <p:nvPicPr>
          <p:cNvPr id="10" name="Afbeelding 9">
            <a:extLst>
              <a:ext uri="{FF2B5EF4-FFF2-40B4-BE49-F238E27FC236}">
                <a16:creationId xmlns:a16="http://schemas.microsoft.com/office/drawing/2014/main" id="{45024792-CA67-0FAB-1670-B7B5A0550B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052" y="2349993"/>
            <a:ext cx="831599" cy="831599"/>
          </a:xfrm>
          <a:prstGeom prst="rect">
            <a:avLst/>
          </a:prstGeom>
        </p:spPr>
      </p:pic>
      <p:pic>
        <p:nvPicPr>
          <p:cNvPr id="11" name="Afbeelding 10">
            <a:extLst>
              <a:ext uri="{FF2B5EF4-FFF2-40B4-BE49-F238E27FC236}">
                <a16:creationId xmlns:a16="http://schemas.microsoft.com/office/drawing/2014/main" id="{A007BF66-A30A-7F19-BC8C-E5AF6D9616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4447" y="2371721"/>
            <a:ext cx="831599" cy="831599"/>
          </a:xfrm>
          <a:prstGeom prst="rect">
            <a:avLst/>
          </a:prstGeom>
        </p:spPr>
      </p:pic>
      <p:sp>
        <p:nvSpPr>
          <p:cNvPr id="13" name="Rechthoek: afgeronde hoeken 12">
            <a:extLst>
              <a:ext uri="{FF2B5EF4-FFF2-40B4-BE49-F238E27FC236}">
                <a16:creationId xmlns:a16="http://schemas.microsoft.com/office/drawing/2014/main" id="{B30DA11D-39E3-93FE-DD01-5343617629FF}"/>
              </a:ext>
            </a:extLst>
          </p:cNvPr>
          <p:cNvSpPr/>
          <p:nvPr/>
        </p:nvSpPr>
        <p:spPr>
          <a:xfrm>
            <a:off x="2567976" y="3375182"/>
            <a:ext cx="1333125" cy="1789898"/>
          </a:xfrm>
          <a:prstGeom prst="roundRect">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hthoek: afgeronde hoeken 13">
            <a:extLst>
              <a:ext uri="{FF2B5EF4-FFF2-40B4-BE49-F238E27FC236}">
                <a16:creationId xmlns:a16="http://schemas.microsoft.com/office/drawing/2014/main" id="{968C70F7-EB6F-5215-8EC1-CF92ABB3B19F}"/>
              </a:ext>
            </a:extLst>
          </p:cNvPr>
          <p:cNvSpPr/>
          <p:nvPr/>
        </p:nvSpPr>
        <p:spPr>
          <a:xfrm>
            <a:off x="746052" y="3375182"/>
            <a:ext cx="1333126" cy="1789897"/>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Afbeelding 3">
            <a:extLst>
              <a:ext uri="{FF2B5EF4-FFF2-40B4-BE49-F238E27FC236}">
                <a16:creationId xmlns:a16="http://schemas.microsoft.com/office/drawing/2014/main" id="{7A952BAE-04D2-404E-136F-7627E10B9AE0}"/>
              </a:ext>
            </a:extLst>
          </p:cNvPr>
          <p:cNvPicPr>
            <a:picLocks noChangeAspect="1"/>
          </p:cNvPicPr>
          <p:nvPr/>
        </p:nvPicPr>
        <p:blipFill>
          <a:blip r:embed="rId7"/>
          <a:stretch>
            <a:fillRect/>
          </a:stretch>
        </p:blipFill>
        <p:spPr>
          <a:xfrm>
            <a:off x="4784470" y="1484784"/>
            <a:ext cx="4139543" cy="4145639"/>
          </a:xfrm>
          <a:prstGeom prst="rect">
            <a:avLst/>
          </a:prstGeom>
        </p:spPr>
      </p:pic>
    </p:spTree>
    <p:extLst>
      <p:ext uri="{BB962C8B-B14F-4D97-AF65-F5344CB8AC3E}">
        <p14:creationId xmlns:p14="http://schemas.microsoft.com/office/powerpoint/2010/main" val="5570576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F07C9-AEA9-6B6A-E910-22979548461C}"/>
            </a:ext>
          </a:extLst>
        </p:cNvPr>
        <p:cNvGrpSpPr/>
        <p:nvPr/>
      </p:nvGrpSpPr>
      <p:grpSpPr>
        <a:xfrm>
          <a:off x="0" y="0"/>
          <a:ext cx="0" cy="0"/>
          <a:chOff x="0" y="0"/>
          <a:chExt cx="0" cy="0"/>
        </a:xfrm>
      </p:grpSpPr>
      <p:sp>
        <p:nvSpPr>
          <p:cNvPr id="2" name="Afgeronde rechthoek 12">
            <a:extLst>
              <a:ext uri="{FF2B5EF4-FFF2-40B4-BE49-F238E27FC236}">
                <a16:creationId xmlns:a16="http://schemas.microsoft.com/office/drawing/2014/main" id="{633F1F37-CE20-E10A-9AC9-F45C5CC8367F}"/>
              </a:ext>
            </a:extLst>
          </p:cNvPr>
          <p:cNvSpPr/>
          <p:nvPr/>
        </p:nvSpPr>
        <p:spPr>
          <a:xfrm>
            <a:off x="1161852" y="404664"/>
            <a:ext cx="3210462" cy="491705"/>
          </a:xfrm>
          <a:prstGeom prst="roundRect">
            <a:avLst/>
          </a:prstGeom>
          <a:solidFill>
            <a:srgbClr val="F99F1C"/>
          </a:solid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Genderexpressie</a:t>
            </a:r>
          </a:p>
        </p:txBody>
      </p:sp>
      <p:sp>
        <p:nvSpPr>
          <p:cNvPr id="7" name="Afgeronde rechthoek 12">
            <a:extLst>
              <a:ext uri="{FF2B5EF4-FFF2-40B4-BE49-F238E27FC236}">
                <a16:creationId xmlns:a16="http://schemas.microsoft.com/office/drawing/2014/main" id="{CB33EED4-024D-3E42-5929-F01EA87055E9}"/>
              </a:ext>
            </a:extLst>
          </p:cNvPr>
          <p:cNvSpPr/>
          <p:nvPr/>
        </p:nvSpPr>
        <p:spPr>
          <a:xfrm>
            <a:off x="1751048" y="2221475"/>
            <a:ext cx="1178395" cy="1040120"/>
          </a:xfrm>
          <a:prstGeom prst="roundRect">
            <a:avLst>
              <a:gd name="adj" fmla="val 3431"/>
            </a:avLst>
          </a:prstGeom>
          <a:solidFill>
            <a:srgbClr val="FDE1B9"/>
          </a:solidFill>
          <a:ln>
            <a:no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000" b="1" i="0" u="none" strike="noStrike" kern="1200" cap="none" spc="0" normalizeH="0" baseline="0" noProof="0" dirty="0">
              <a:ln>
                <a:noFill/>
              </a:ln>
              <a:solidFill>
                <a:prstClr val="black">
                  <a:lumMod val="65000"/>
                  <a:lumOff val="35000"/>
                </a:prstClr>
              </a:solidFill>
              <a:effectLst/>
              <a:uLnTx/>
              <a:uFillTx/>
              <a:latin typeface="Karmilla"/>
              <a:ea typeface="+mn-ea"/>
              <a:cs typeface="+mn-cs"/>
            </a:endParaRPr>
          </a:p>
        </p:txBody>
      </p:sp>
      <p:sp>
        <p:nvSpPr>
          <p:cNvPr id="8" name="Afgeronde rechthoek 9">
            <a:extLst>
              <a:ext uri="{FF2B5EF4-FFF2-40B4-BE49-F238E27FC236}">
                <a16:creationId xmlns:a16="http://schemas.microsoft.com/office/drawing/2014/main" id="{68930CA4-97CF-FA4A-456B-967060D4BC08}"/>
              </a:ext>
            </a:extLst>
          </p:cNvPr>
          <p:cNvSpPr/>
          <p:nvPr/>
        </p:nvSpPr>
        <p:spPr>
          <a:xfrm>
            <a:off x="539552" y="3262992"/>
            <a:ext cx="3672408" cy="2057641"/>
          </a:xfrm>
          <a:prstGeom prst="roundRect">
            <a:avLst>
              <a:gd name="adj" fmla="val 3431"/>
            </a:avLst>
          </a:prstGeom>
          <a:solidFill>
            <a:srgbClr val="FDE1B9"/>
          </a:solidFill>
          <a:ln>
            <a:solidFill>
              <a:srgbClr val="FDE1B9"/>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2000" b="1" i="0" u="none" strike="noStrike" kern="1200" cap="none" spc="0" normalizeH="0" baseline="0" noProof="0">
              <a:ln>
                <a:noFill/>
              </a:ln>
              <a:solidFill>
                <a:prstClr val="black">
                  <a:lumMod val="65000"/>
                  <a:lumOff val="35000"/>
                </a:prstClr>
              </a:solidFill>
              <a:effectLst/>
              <a:uLnTx/>
              <a:uFillTx/>
              <a:latin typeface="Karmilla"/>
              <a:ea typeface="+mn-ea"/>
              <a:cs typeface="+mn-cs"/>
            </a:endParaRPr>
          </a:p>
        </p:txBody>
      </p:sp>
      <p:pic>
        <p:nvPicPr>
          <p:cNvPr id="10" name="Afbeelding 9">
            <a:extLst>
              <a:ext uri="{FF2B5EF4-FFF2-40B4-BE49-F238E27FC236}">
                <a16:creationId xmlns:a16="http://schemas.microsoft.com/office/drawing/2014/main" id="{368B4AB2-74DE-3A74-71A3-A766D023EC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052" y="2349993"/>
            <a:ext cx="831599" cy="831599"/>
          </a:xfrm>
          <a:prstGeom prst="rect">
            <a:avLst/>
          </a:prstGeom>
        </p:spPr>
      </p:pic>
      <p:pic>
        <p:nvPicPr>
          <p:cNvPr id="11" name="Afbeelding 10">
            <a:extLst>
              <a:ext uri="{FF2B5EF4-FFF2-40B4-BE49-F238E27FC236}">
                <a16:creationId xmlns:a16="http://schemas.microsoft.com/office/drawing/2014/main" id="{A98817ED-F8C2-38F8-B30E-28E2414E1A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4447" y="2371721"/>
            <a:ext cx="831599" cy="831599"/>
          </a:xfrm>
          <a:prstGeom prst="rect">
            <a:avLst/>
          </a:prstGeom>
        </p:spPr>
      </p:pic>
      <p:sp>
        <p:nvSpPr>
          <p:cNvPr id="13" name="Rechthoek: afgeronde hoeken 12">
            <a:extLst>
              <a:ext uri="{FF2B5EF4-FFF2-40B4-BE49-F238E27FC236}">
                <a16:creationId xmlns:a16="http://schemas.microsoft.com/office/drawing/2014/main" id="{B695FC68-3F68-9C7C-7D7D-32E0A208E4BF}"/>
              </a:ext>
            </a:extLst>
          </p:cNvPr>
          <p:cNvSpPr/>
          <p:nvPr/>
        </p:nvSpPr>
        <p:spPr>
          <a:xfrm>
            <a:off x="2555776" y="3459105"/>
            <a:ext cx="1487528" cy="1710002"/>
          </a:xfrm>
          <a:prstGeom prst="round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hthoek: afgeronde hoeken 13">
            <a:extLst>
              <a:ext uri="{FF2B5EF4-FFF2-40B4-BE49-F238E27FC236}">
                <a16:creationId xmlns:a16="http://schemas.microsoft.com/office/drawing/2014/main" id="{D123760F-6148-BA4D-F201-231F28840A46}"/>
              </a:ext>
            </a:extLst>
          </p:cNvPr>
          <p:cNvSpPr/>
          <p:nvPr/>
        </p:nvSpPr>
        <p:spPr>
          <a:xfrm>
            <a:off x="693700" y="3429000"/>
            <a:ext cx="1487528" cy="1710002"/>
          </a:xfrm>
          <a:prstGeom prst="roundRect">
            <a:avLst/>
          </a:prstGeom>
          <a:blipFill dpi="0" rotWithShape="1">
            <a:blip r:embed="rId6">
              <a:extLst>
                <a:ext uri="{28A0092B-C50C-407E-A947-70E740481C1C}">
                  <a14:useLocalDpi xmlns:a14="http://schemas.microsoft.com/office/drawing/2010/main" val="0"/>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Afbeelding 3">
            <a:extLst>
              <a:ext uri="{FF2B5EF4-FFF2-40B4-BE49-F238E27FC236}">
                <a16:creationId xmlns:a16="http://schemas.microsoft.com/office/drawing/2014/main" id="{C6777DC7-9119-12E3-3C31-4592653551D1}"/>
              </a:ext>
            </a:extLst>
          </p:cNvPr>
          <p:cNvPicPr>
            <a:picLocks noChangeAspect="1"/>
          </p:cNvPicPr>
          <p:nvPr/>
        </p:nvPicPr>
        <p:blipFill>
          <a:blip r:embed="rId7"/>
          <a:stretch>
            <a:fillRect/>
          </a:stretch>
        </p:blipFill>
        <p:spPr>
          <a:xfrm>
            <a:off x="4772270" y="2211181"/>
            <a:ext cx="4139543" cy="4145639"/>
          </a:xfrm>
          <a:prstGeom prst="rect">
            <a:avLst/>
          </a:prstGeom>
        </p:spPr>
      </p:pic>
    </p:spTree>
    <p:extLst>
      <p:ext uri="{BB962C8B-B14F-4D97-AF65-F5344CB8AC3E}">
        <p14:creationId xmlns:p14="http://schemas.microsoft.com/office/powerpoint/2010/main" val="2311426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8EA22-9F82-C173-608E-1C30017CA36F}"/>
            </a:ext>
          </a:extLst>
        </p:cNvPr>
        <p:cNvGrpSpPr/>
        <p:nvPr/>
      </p:nvGrpSpPr>
      <p:grpSpPr>
        <a:xfrm>
          <a:off x="0" y="0"/>
          <a:ext cx="0" cy="0"/>
          <a:chOff x="0" y="0"/>
          <a:chExt cx="0" cy="0"/>
        </a:xfrm>
      </p:grpSpPr>
      <p:sp>
        <p:nvSpPr>
          <p:cNvPr id="2" name="Afgeronde rechthoek 15">
            <a:extLst>
              <a:ext uri="{FF2B5EF4-FFF2-40B4-BE49-F238E27FC236}">
                <a16:creationId xmlns:a16="http://schemas.microsoft.com/office/drawing/2014/main" id="{92A8D095-59A7-51D2-33F5-421A89BABD6F}"/>
              </a:ext>
            </a:extLst>
          </p:cNvPr>
          <p:cNvSpPr/>
          <p:nvPr/>
        </p:nvSpPr>
        <p:spPr>
          <a:xfrm>
            <a:off x="1170233" y="169015"/>
            <a:ext cx="3210464" cy="519612"/>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700" b="1" dirty="0">
                <a:solidFill>
                  <a:schemeClr val="bg1"/>
                </a:solidFill>
              </a:rPr>
              <a:t>Romantische aantrekking</a:t>
            </a:r>
          </a:p>
        </p:txBody>
      </p:sp>
      <p:sp>
        <p:nvSpPr>
          <p:cNvPr id="3" name="Afgeronde rechthoek 16">
            <a:extLst>
              <a:ext uri="{FF2B5EF4-FFF2-40B4-BE49-F238E27FC236}">
                <a16:creationId xmlns:a16="http://schemas.microsoft.com/office/drawing/2014/main" id="{F4A7BDB5-3C26-C8BF-B439-730E5B2C82B9}"/>
              </a:ext>
            </a:extLst>
          </p:cNvPr>
          <p:cNvSpPr/>
          <p:nvPr/>
        </p:nvSpPr>
        <p:spPr>
          <a:xfrm>
            <a:off x="1169861" y="718870"/>
            <a:ext cx="3210462" cy="491705"/>
          </a:xfrm>
          <a:prstGeom prst="roundRect">
            <a:avLst/>
          </a:prstGeom>
          <a:solidFill>
            <a:srgbClr val="F99F1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b="1" dirty="0">
                <a:solidFill>
                  <a:schemeClr val="bg1"/>
                </a:solidFill>
              </a:rPr>
              <a:t>Seksuele aantrekking</a:t>
            </a:r>
          </a:p>
        </p:txBody>
      </p:sp>
      <p:pic>
        <p:nvPicPr>
          <p:cNvPr id="2050" name="Picture 2">
            <a:extLst>
              <a:ext uri="{FF2B5EF4-FFF2-40B4-BE49-F238E27FC236}">
                <a16:creationId xmlns:a16="http://schemas.microsoft.com/office/drawing/2014/main" id="{FEFA6467-B521-1937-1877-490C9D70E4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7229" y="169015"/>
            <a:ext cx="1657350" cy="16668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D2433F83-2C41-993D-0EA6-FCA99E51EB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3667" y="169015"/>
            <a:ext cx="1600200" cy="1600200"/>
          </a:xfrm>
          <a:prstGeom prst="rect">
            <a:avLst/>
          </a:prstGeom>
          <a:noFill/>
          <a:extLst>
            <a:ext uri="{909E8E84-426E-40DD-AFC4-6F175D3DCCD1}">
              <a14:hiddenFill xmlns:a14="http://schemas.microsoft.com/office/drawing/2010/main">
                <a:solidFill>
                  <a:srgbClr val="FFFFFF"/>
                </a:solidFill>
              </a14:hiddenFill>
            </a:ext>
          </a:extLst>
        </p:spPr>
      </p:pic>
      <p:sp>
        <p:nvSpPr>
          <p:cNvPr id="13" name="Afgeronde rechthoek 12">
            <a:extLst>
              <a:ext uri="{FF2B5EF4-FFF2-40B4-BE49-F238E27FC236}">
                <a16:creationId xmlns:a16="http://schemas.microsoft.com/office/drawing/2014/main" id="{474511AB-F6C5-AB21-47F9-BFE2B1923AFA}"/>
              </a:ext>
            </a:extLst>
          </p:cNvPr>
          <p:cNvSpPr/>
          <p:nvPr/>
        </p:nvSpPr>
        <p:spPr>
          <a:xfrm>
            <a:off x="305765" y="2551956"/>
            <a:ext cx="3210462" cy="877044"/>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Voel je aantrekking?</a:t>
            </a:r>
          </a:p>
        </p:txBody>
      </p:sp>
      <p:sp>
        <p:nvSpPr>
          <p:cNvPr id="14" name="Afgeronde rechthoek 12">
            <a:extLst>
              <a:ext uri="{FF2B5EF4-FFF2-40B4-BE49-F238E27FC236}">
                <a16:creationId xmlns:a16="http://schemas.microsoft.com/office/drawing/2014/main" id="{C79F34D5-5F22-609E-2AB2-33168BB9A193}"/>
              </a:ext>
            </a:extLst>
          </p:cNvPr>
          <p:cNvSpPr/>
          <p:nvPr/>
        </p:nvSpPr>
        <p:spPr>
          <a:xfrm>
            <a:off x="305765" y="3572966"/>
            <a:ext cx="3210462" cy="877044"/>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Wat voor aantrekking?</a:t>
            </a:r>
          </a:p>
        </p:txBody>
      </p:sp>
      <p:sp>
        <p:nvSpPr>
          <p:cNvPr id="15" name="Afgeronde rechthoek 12">
            <a:extLst>
              <a:ext uri="{FF2B5EF4-FFF2-40B4-BE49-F238E27FC236}">
                <a16:creationId xmlns:a16="http://schemas.microsoft.com/office/drawing/2014/main" id="{E2B28828-B5AE-3A2C-5D83-07D1EFB940BF}"/>
              </a:ext>
            </a:extLst>
          </p:cNvPr>
          <p:cNvSpPr/>
          <p:nvPr/>
        </p:nvSpPr>
        <p:spPr>
          <a:xfrm>
            <a:off x="305765" y="4590032"/>
            <a:ext cx="3210462" cy="877044"/>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Tot wie?</a:t>
            </a:r>
          </a:p>
        </p:txBody>
      </p:sp>
      <p:sp>
        <p:nvSpPr>
          <p:cNvPr id="17" name="Rechteraccolade 16">
            <a:extLst>
              <a:ext uri="{FF2B5EF4-FFF2-40B4-BE49-F238E27FC236}">
                <a16:creationId xmlns:a16="http://schemas.microsoft.com/office/drawing/2014/main" id="{D6002C39-711A-5852-81E6-B040ACEE3393}"/>
              </a:ext>
            </a:extLst>
          </p:cNvPr>
          <p:cNvSpPr/>
          <p:nvPr/>
        </p:nvSpPr>
        <p:spPr>
          <a:xfrm>
            <a:off x="3707904" y="2812080"/>
            <a:ext cx="463138" cy="2398815"/>
          </a:xfrm>
          <a:prstGeom prst="rightBrace">
            <a:avLst/>
          </a:prstGeom>
          <a:noFill/>
          <a:ln>
            <a:solidFill>
              <a:srgbClr val="F99F1C"/>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black"/>
              </a:solidFill>
              <a:effectLst/>
              <a:uLnTx/>
              <a:uFillTx/>
              <a:latin typeface="Karmilla"/>
              <a:ea typeface="+mn-ea"/>
              <a:cs typeface="+mn-cs"/>
            </a:endParaRPr>
          </a:p>
        </p:txBody>
      </p:sp>
      <p:sp>
        <p:nvSpPr>
          <p:cNvPr id="18" name="Afgeronde rechthoek 12">
            <a:extLst>
              <a:ext uri="{FF2B5EF4-FFF2-40B4-BE49-F238E27FC236}">
                <a16:creationId xmlns:a16="http://schemas.microsoft.com/office/drawing/2014/main" id="{8F8B2AE4-F7C4-8EB9-30BD-F52FBB34CF2C}"/>
              </a:ext>
            </a:extLst>
          </p:cNvPr>
          <p:cNvSpPr/>
          <p:nvPr/>
        </p:nvSpPr>
        <p:spPr>
          <a:xfrm>
            <a:off x="4572000" y="3019915"/>
            <a:ext cx="1872208" cy="1980342"/>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A-</a:t>
            </a:r>
          </a:p>
          <a:p>
            <a:pPr algn="ctr"/>
            <a:r>
              <a:rPr lang="nl-BE" dirty="0">
                <a:solidFill>
                  <a:schemeClr val="tx1"/>
                </a:solidFill>
              </a:rPr>
              <a:t>Homo-</a:t>
            </a:r>
          </a:p>
          <a:p>
            <a:pPr algn="ctr"/>
            <a:r>
              <a:rPr lang="nl-BE" dirty="0">
                <a:solidFill>
                  <a:schemeClr val="tx1"/>
                </a:solidFill>
              </a:rPr>
              <a:t>Hetero-</a:t>
            </a:r>
          </a:p>
          <a:p>
            <a:pPr algn="ctr"/>
            <a:r>
              <a:rPr lang="nl-BE" dirty="0">
                <a:solidFill>
                  <a:schemeClr val="tx1"/>
                </a:solidFill>
              </a:rPr>
              <a:t>Bi-</a:t>
            </a:r>
          </a:p>
          <a:p>
            <a:pPr algn="ctr"/>
            <a:r>
              <a:rPr lang="nl-BE" dirty="0">
                <a:solidFill>
                  <a:schemeClr val="tx1"/>
                </a:solidFill>
              </a:rPr>
              <a:t>Pan-</a:t>
            </a:r>
          </a:p>
          <a:p>
            <a:pPr algn="ctr"/>
            <a:r>
              <a:rPr lang="nl-BE" dirty="0">
                <a:solidFill>
                  <a:schemeClr val="tx1"/>
                </a:solidFill>
              </a:rPr>
              <a:t>…</a:t>
            </a:r>
          </a:p>
        </p:txBody>
      </p:sp>
      <p:sp>
        <p:nvSpPr>
          <p:cNvPr id="19" name="Afgeronde rechthoek 12">
            <a:extLst>
              <a:ext uri="{FF2B5EF4-FFF2-40B4-BE49-F238E27FC236}">
                <a16:creationId xmlns:a16="http://schemas.microsoft.com/office/drawing/2014/main" id="{D6B3B6DE-DE08-3BEA-F70F-6560A388F20D}"/>
              </a:ext>
            </a:extLst>
          </p:cNvPr>
          <p:cNvSpPr/>
          <p:nvPr/>
        </p:nvSpPr>
        <p:spPr>
          <a:xfrm>
            <a:off x="6588224" y="3023461"/>
            <a:ext cx="2417182" cy="1980342"/>
          </a:xfrm>
          <a:prstGeom prst="roundRect">
            <a:avLst/>
          </a:prstGeom>
          <a:noFill/>
          <a:ln>
            <a:solidFill>
              <a:srgbClr val="F99F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dirty="0">
                <a:solidFill>
                  <a:schemeClr val="tx1"/>
                </a:solidFill>
              </a:rPr>
              <a:t>seksueel</a:t>
            </a:r>
          </a:p>
          <a:p>
            <a:pPr algn="ctr"/>
            <a:r>
              <a:rPr lang="nl-BE" dirty="0">
                <a:solidFill>
                  <a:schemeClr val="tx1"/>
                </a:solidFill>
              </a:rPr>
              <a:t>romantisch</a:t>
            </a:r>
          </a:p>
        </p:txBody>
      </p:sp>
    </p:spTree>
    <p:extLst>
      <p:ext uri="{BB962C8B-B14F-4D97-AF65-F5344CB8AC3E}">
        <p14:creationId xmlns:p14="http://schemas.microsoft.com/office/powerpoint/2010/main" val="29233458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afbeelding 5" descr="Afbeelding met clipart, tekst, tekenfilm&#10;&#10;Door AI gegenereerde inhoud is mogelijk onjuist.">
            <a:extLst>
              <a:ext uri="{FF2B5EF4-FFF2-40B4-BE49-F238E27FC236}">
                <a16:creationId xmlns:a16="http://schemas.microsoft.com/office/drawing/2014/main" id="{273968D0-741D-4A53-4768-9A4DE560862A}"/>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l="-5170" r="1"/>
          <a:stretch>
            <a:fillRect/>
          </a:stretch>
        </p:blipFill>
        <p:spPr>
          <a:xfrm>
            <a:off x="827584" y="836712"/>
            <a:ext cx="4824536" cy="4127814"/>
          </a:xfrm>
        </p:spPr>
      </p:pic>
      <p:pic>
        <p:nvPicPr>
          <p:cNvPr id="9" name="Tijdelijke aanduiding voor afbeelding 5" descr="Afbeelding met clipart, tekst, tekenfilm&#10;&#10;Door AI gegenereerde inhoud is mogelijk onjuist.">
            <a:extLst>
              <a:ext uri="{FF2B5EF4-FFF2-40B4-BE49-F238E27FC236}">
                <a16:creationId xmlns:a16="http://schemas.microsoft.com/office/drawing/2014/main" id="{51865B91-F123-F4D2-4639-F4827B7DD99F}"/>
              </a:ext>
            </a:extLst>
          </p:cNvPr>
          <p:cNvPicPr>
            <a:picLocks noChangeAspect="1"/>
          </p:cNvPicPr>
          <p:nvPr/>
        </p:nvPicPr>
        <p:blipFill>
          <a:blip r:embed="rId2">
            <a:extLst>
              <a:ext uri="{28A0092B-C50C-407E-A947-70E740481C1C}">
                <a14:useLocalDpi xmlns:a14="http://schemas.microsoft.com/office/drawing/2010/main" val="0"/>
              </a:ext>
            </a:extLst>
          </a:blip>
          <a:srcRect l="-368" r="-4801"/>
          <a:stretch>
            <a:fillRect/>
          </a:stretch>
        </p:blipFill>
        <p:spPr>
          <a:xfrm>
            <a:off x="294594" y="1666769"/>
            <a:ext cx="4038608" cy="3455384"/>
          </a:xfrm>
          <a:prstGeom prst="rect">
            <a:avLst/>
          </a:prstGeom>
        </p:spPr>
      </p:pic>
      <p:grpSp>
        <p:nvGrpSpPr>
          <p:cNvPr id="67" name="Groep 66">
            <a:extLst>
              <a:ext uri="{FF2B5EF4-FFF2-40B4-BE49-F238E27FC236}">
                <a16:creationId xmlns:a16="http://schemas.microsoft.com/office/drawing/2014/main" id="{61527276-33D0-D146-314A-8E5D5F344A53}"/>
              </a:ext>
            </a:extLst>
          </p:cNvPr>
          <p:cNvGrpSpPr/>
          <p:nvPr/>
        </p:nvGrpSpPr>
        <p:grpSpPr>
          <a:xfrm>
            <a:off x="5303882" y="1934821"/>
            <a:ext cx="3242305" cy="860091"/>
            <a:chOff x="5303882" y="1934821"/>
            <a:chExt cx="3242305" cy="860091"/>
          </a:xfrm>
        </p:grpSpPr>
        <p:cxnSp>
          <p:nvCxnSpPr>
            <p:cNvPr id="6" name="Rechte verbindingslijn met pijl 5">
              <a:extLst>
                <a:ext uri="{FF2B5EF4-FFF2-40B4-BE49-F238E27FC236}">
                  <a16:creationId xmlns:a16="http://schemas.microsoft.com/office/drawing/2014/main" id="{5115B470-A819-8B3F-CA36-8B33FB197E1E}"/>
                </a:ext>
              </a:extLst>
            </p:cNvPr>
            <p:cNvCxnSpPr/>
            <p:nvPr/>
          </p:nvCxnSpPr>
          <p:spPr>
            <a:xfrm>
              <a:off x="5431583" y="2258119"/>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7" name="Rechte verbindingslijn met pijl 6">
              <a:extLst>
                <a:ext uri="{FF2B5EF4-FFF2-40B4-BE49-F238E27FC236}">
                  <a16:creationId xmlns:a16="http://schemas.microsoft.com/office/drawing/2014/main" id="{00BC9862-E917-AC14-DE0E-57E1124CF878}"/>
                </a:ext>
              </a:extLst>
            </p:cNvPr>
            <p:cNvCxnSpPr/>
            <p:nvPr/>
          </p:nvCxnSpPr>
          <p:spPr>
            <a:xfrm>
              <a:off x="5431583" y="2451912"/>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8" name="Rechte verbindingslijn met pijl 7">
              <a:extLst>
                <a:ext uri="{FF2B5EF4-FFF2-40B4-BE49-F238E27FC236}">
                  <a16:creationId xmlns:a16="http://schemas.microsoft.com/office/drawing/2014/main" id="{C13527ED-E279-D2DE-8F09-5B5BA83C773C}"/>
                </a:ext>
              </a:extLst>
            </p:cNvPr>
            <p:cNvCxnSpPr/>
            <p:nvPr/>
          </p:nvCxnSpPr>
          <p:spPr>
            <a:xfrm>
              <a:off x="5431583" y="2634927"/>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Tekstvak 9">
              <a:extLst>
                <a:ext uri="{FF2B5EF4-FFF2-40B4-BE49-F238E27FC236}">
                  <a16:creationId xmlns:a16="http://schemas.microsoft.com/office/drawing/2014/main" id="{7BC9C053-D21D-E144-17EB-D15B23A536E5}"/>
                </a:ext>
              </a:extLst>
            </p:cNvPr>
            <p:cNvSpPr txBox="1"/>
            <p:nvPr/>
          </p:nvSpPr>
          <p:spPr>
            <a:xfrm>
              <a:off x="5303882" y="1934821"/>
              <a:ext cx="201622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GENDERIDENTITEIT</a:t>
              </a:r>
            </a:p>
          </p:txBody>
        </p:sp>
        <p:sp>
          <p:nvSpPr>
            <p:cNvPr id="11" name="Tekstvak 10">
              <a:extLst>
                <a:ext uri="{FF2B5EF4-FFF2-40B4-BE49-F238E27FC236}">
                  <a16:creationId xmlns:a16="http://schemas.microsoft.com/office/drawing/2014/main" id="{ADE084D0-1D8C-CA49-4317-340A8F68473B}"/>
                </a:ext>
              </a:extLst>
            </p:cNvPr>
            <p:cNvSpPr txBox="1"/>
            <p:nvPr/>
          </p:nvSpPr>
          <p:spPr>
            <a:xfrm>
              <a:off x="7460055" y="2108585"/>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Vrouw</a:t>
              </a:r>
            </a:p>
          </p:txBody>
        </p:sp>
        <p:sp>
          <p:nvSpPr>
            <p:cNvPr id="12" name="Tekstvak 11">
              <a:extLst>
                <a:ext uri="{FF2B5EF4-FFF2-40B4-BE49-F238E27FC236}">
                  <a16:creationId xmlns:a16="http://schemas.microsoft.com/office/drawing/2014/main" id="{AE31D3EA-0F9F-766F-58EB-289F88F0C462}"/>
                </a:ext>
              </a:extLst>
            </p:cNvPr>
            <p:cNvSpPr txBox="1"/>
            <p:nvPr/>
          </p:nvSpPr>
          <p:spPr>
            <a:xfrm>
              <a:off x="7472303" y="2313249"/>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Man</a:t>
              </a:r>
            </a:p>
          </p:txBody>
        </p:sp>
        <p:sp>
          <p:nvSpPr>
            <p:cNvPr id="13" name="Tekstvak 12">
              <a:extLst>
                <a:ext uri="{FF2B5EF4-FFF2-40B4-BE49-F238E27FC236}">
                  <a16:creationId xmlns:a16="http://schemas.microsoft.com/office/drawing/2014/main" id="{CCF03505-E3E0-ACD2-BB97-3DC82D224347}"/>
                </a:ext>
              </a:extLst>
            </p:cNvPr>
            <p:cNvSpPr txBox="1"/>
            <p:nvPr/>
          </p:nvSpPr>
          <p:spPr>
            <a:xfrm>
              <a:off x="7472302" y="2517913"/>
              <a:ext cx="107388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prstClr val="black"/>
                  </a:solidFill>
                  <a:effectLst/>
                  <a:uLnTx/>
                  <a:uFillTx/>
                  <a:latin typeface="Montserrat SemiBold" pitchFamily="2" charset="0"/>
                  <a:ea typeface="+mn-ea"/>
                  <a:cs typeface="+mn-cs"/>
                </a:rPr>
                <a:t>Niet-binair</a:t>
              </a:r>
              <a:endPar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endParaRPr>
            </a:p>
          </p:txBody>
        </p:sp>
      </p:grpSp>
      <p:grpSp>
        <p:nvGrpSpPr>
          <p:cNvPr id="18" name="Groep 17">
            <a:extLst>
              <a:ext uri="{FF2B5EF4-FFF2-40B4-BE49-F238E27FC236}">
                <a16:creationId xmlns:a16="http://schemas.microsoft.com/office/drawing/2014/main" id="{711F0AE8-2355-BB38-6DB2-D2C68194353A}"/>
              </a:ext>
            </a:extLst>
          </p:cNvPr>
          <p:cNvGrpSpPr/>
          <p:nvPr/>
        </p:nvGrpSpPr>
        <p:grpSpPr>
          <a:xfrm>
            <a:off x="5303882" y="3059229"/>
            <a:ext cx="3278228" cy="883060"/>
            <a:chOff x="5652120" y="329661"/>
            <a:chExt cx="3278228" cy="883060"/>
          </a:xfrm>
        </p:grpSpPr>
        <p:cxnSp>
          <p:nvCxnSpPr>
            <p:cNvPr id="19" name="Rechte verbindingslijn met pijl 18">
              <a:extLst>
                <a:ext uri="{FF2B5EF4-FFF2-40B4-BE49-F238E27FC236}">
                  <a16:creationId xmlns:a16="http://schemas.microsoft.com/office/drawing/2014/main" id="{7C6D4436-0D31-0A1E-EF26-371FA4977E7E}"/>
                </a:ext>
              </a:extLst>
            </p:cNvPr>
            <p:cNvCxnSpPr/>
            <p:nvPr/>
          </p:nvCxnSpPr>
          <p:spPr>
            <a:xfrm>
              <a:off x="5779368" y="675928"/>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Rechte verbindingslijn met pijl 19">
              <a:extLst>
                <a:ext uri="{FF2B5EF4-FFF2-40B4-BE49-F238E27FC236}">
                  <a16:creationId xmlns:a16="http://schemas.microsoft.com/office/drawing/2014/main" id="{42C20C64-FDBA-1CAB-7AB2-36FF23280544}"/>
                </a:ext>
              </a:extLst>
            </p:cNvPr>
            <p:cNvCxnSpPr/>
            <p:nvPr/>
          </p:nvCxnSpPr>
          <p:spPr>
            <a:xfrm>
              <a:off x="5779368" y="869721"/>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a:extLst>
                <a:ext uri="{FF2B5EF4-FFF2-40B4-BE49-F238E27FC236}">
                  <a16:creationId xmlns:a16="http://schemas.microsoft.com/office/drawing/2014/main" id="{1821717A-4809-B653-3B55-484BD11E6861}"/>
                </a:ext>
              </a:extLst>
            </p:cNvPr>
            <p:cNvCxnSpPr/>
            <p:nvPr/>
          </p:nvCxnSpPr>
          <p:spPr>
            <a:xfrm>
              <a:off x="5779368" y="1052736"/>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kstvak 21">
              <a:extLst>
                <a:ext uri="{FF2B5EF4-FFF2-40B4-BE49-F238E27FC236}">
                  <a16:creationId xmlns:a16="http://schemas.microsoft.com/office/drawing/2014/main" id="{83D41B70-ECF6-8541-D433-000E173A1BDC}"/>
                </a:ext>
              </a:extLst>
            </p:cNvPr>
            <p:cNvSpPr txBox="1"/>
            <p:nvPr/>
          </p:nvSpPr>
          <p:spPr>
            <a:xfrm>
              <a:off x="5652120" y="329661"/>
              <a:ext cx="201622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GENDEREXPRESSIE</a:t>
              </a:r>
            </a:p>
          </p:txBody>
        </p:sp>
        <p:sp>
          <p:nvSpPr>
            <p:cNvPr id="23" name="Tekstvak 22">
              <a:extLst>
                <a:ext uri="{FF2B5EF4-FFF2-40B4-BE49-F238E27FC236}">
                  <a16:creationId xmlns:a16="http://schemas.microsoft.com/office/drawing/2014/main" id="{64E02CF9-7FF9-FF48-9A2E-FB305A564DDD}"/>
                </a:ext>
              </a:extLst>
            </p:cNvPr>
            <p:cNvSpPr txBox="1"/>
            <p:nvPr/>
          </p:nvSpPr>
          <p:spPr>
            <a:xfrm>
              <a:off x="7807840" y="526394"/>
              <a:ext cx="11102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1" i="0" u="none" strike="noStrike" kern="1200" cap="none" spc="0" normalizeH="0" baseline="0" noProof="0" dirty="0">
                  <a:ln>
                    <a:noFill/>
                  </a:ln>
                  <a:solidFill>
                    <a:prstClr val="black"/>
                  </a:solidFill>
                  <a:effectLst/>
                  <a:uLnTx/>
                  <a:uFillTx/>
                  <a:latin typeface="Montserrat SemiBold" pitchFamily="2" charset="0"/>
                  <a:ea typeface="+mn-ea"/>
                  <a:cs typeface="+mn-cs"/>
                </a:rPr>
                <a:t>Vrouwelijk</a:t>
              </a:r>
            </a:p>
          </p:txBody>
        </p:sp>
        <p:sp>
          <p:nvSpPr>
            <p:cNvPr id="24" name="Tekstvak 23">
              <a:extLst>
                <a:ext uri="{FF2B5EF4-FFF2-40B4-BE49-F238E27FC236}">
                  <a16:creationId xmlns:a16="http://schemas.microsoft.com/office/drawing/2014/main" id="{816A657B-770E-AF30-4988-7857C7C9613E}"/>
                </a:ext>
              </a:extLst>
            </p:cNvPr>
            <p:cNvSpPr txBox="1"/>
            <p:nvPr/>
          </p:nvSpPr>
          <p:spPr>
            <a:xfrm>
              <a:off x="7820088" y="731058"/>
              <a:ext cx="111026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1200" b="1" i="0" u="none" strike="noStrike" kern="1200" cap="none" spc="0" normalizeH="0" baseline="0" noProof="0" dirty="0">
                  <a:ln>
                    <a:noFill/>
                  </a:ln>
                  <a:solidFill>
                    <a:prstClr val="black"/>
                  </a:solidFill>
                  <a:effectLst/>
                  <a:uLnTx/>
                  <a:uFillTx/>
                  <a:latin typeface="Montserrat SemiBold" pitchFamily="2" charset="0"/>
                  <a:ea typeface="+mn-ea"/>
                  <a:cs typeface="+mn-cs"/>
                </a:rPr>
                <a:t>Mannelijk</a:t>
              </a:r>
            </a:p>
          </p:txBody>
        </p:sp>
        <p:sp>
          <p:nvSpPr>
            <p:cNvPr id="25" name="Tekstvak 24">
              <a:extLst>
                <a:ext uri="{FF2B5EF4-FFF2-40B4-BE49-F238E27FC236}">
                  <a16:creationId xmlns:a16="http://schemas.microsoft.com/office/drawing/2014/main" id="{F6D6125A-8F29-F8E1-C02C-DA3D372D3AE6}"/>
                </a:ext>
              </a:extLst>
            </p:cNvPr>
            <p:cNvSpPr txBox="1"/>
            <p:nvPr/>
          </p:nvSpPr>
          <p:spPr>
            <a:xfrm>
              <a:off x="7820088" y="935722"/>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Androgyn</a:t>
              </a:r>
            </a:p>
          </p:txBody>
        </p:sp>
      </p:grpSp>
      <p:grpSp>
        <p:nvGrpSpPr>
          <p:cNvPr id="29" name="Groep 28">
            <a:extLst>
              <a:ext uri="{FF2B5EF4-FFF2-40B4-BE49-F238E27FC236}">
                <a16:creationId xmlns:a16="http://schemas.microsoft.com/office/drawing/2014/main" id="{AFB9BB6D-45DD-D98F-9E4B-8FAA8C5A700B}"/>
              </a:ext>
            </a:extLst>
          </p:cNvPr>
          <p:cNvGrpSpPr/>
          <p:nvPr/>
        </p:nvGrpSpPr>
        <p:grpSpPr>
          <a:xfrm>
            <a:off x="5305898" y="4311886"/>
            <a:ext cx="3673573" cy="1080091"/>
            <a:chOff x="5650955" y="317296"/>
            <a:chExt cx="3673573" cy="1080091"/>
          </a:xfrm>
        </p:grpSpPr>
        <p:cxnSp>
          <p:nvCxnSpPr>
            <p:cNvPr id="30" name="Rechte verbindingslijn met pijl 29">
              <a:extLst>
                <a:ext uri="{FF2B5EF4-FFF2-40B4-BE49-F238E27FC236}">
                  <a16:creationId xmlns:a16="http://schemas.microsoft.com/office/drawing/2014/main" id="{F7448BE1-2EDE-3260-42E5-3B27EF917502}"/>
                </a:ext>
              </a:extLst>
            </p:cNvPr>
            <p:cNvCxnSpPr/>
            <p:nvPr/>
          </p:nvCxnSpPr>
          <p:spPr>
            <a:xfrm>
              <a:off x="5779368" y="675928"/>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Rechte verbindingslijn met pijl 30">
              <a:extLst>
                <a:ext uri="{FF2B5EF4-FFF2-40B4-BE49-F238E27FC236}">
                  <a16:creationId xmlns:a16="http://schemas.microsoft.com/office/drawing/2014/main" id="{662A8281-4EAA-6F99-A4D6-91E87D4F917B}"/>
                </a:ext>
              </a:extLst>
            </p:cNvPr>
            <p:cNvCxnSpPr/>
            <p:nvPr/>
          </p:nvCxnSpPr>
          <p:spPr>
            <a:xfrm>
              <a:off x="5779368" y="869721"/>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Rechte verbindingslijn met pijl 31">
              <a:extLst>
                <a:ext uri="{FF2B5EF4-FFF2-40B4-BE49-F238E27FC236}">
                  <a16:creationId xmlns:a16="http://schemas.microsoft.com/office/drawing/2014/main" id="{B3AF4575-2315-AA57-BE36-5109A09AF640}"/>
                </a:ext>
              </a:extLst>
            </p:cNvPr>
            <p:cNvCxnSpPr/>
            <p:nvPr/>
          </p:nvCxnSpPr>
          <p:spPr>
            <a:xfrm>
              <a:off x="5779368" y="1052736"/>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3" name="Tekstvak 32">
              <a:extLst>
                <a:ext uri="{FF2B5EF4-FFF2-40B4-BE49-F238E27FC236}">
                  <a16:creationId xmlns:a16="http://schemas.microsoft.com/office/drawing/2014/main" id="{ED48C502-8D89-870D-AD79-FDEEF92EA4EA}"/>
                </a:ext>
              </a:extLst>
            </p:cNvPr>
            <p:cNvSpPr txBox="1"/>
            <p:nvPr/>
          </p:nvSpPr>
          <p:spPr>
            <a:xfrm>
              <a:off x="5650955" y="317296"/>
              <a:ext cx="266429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SEKSUELE AANTREKKING TOT</a:t>
              </a:r>
            </a:p>
          </p:txBody>
        </p:sp>
        <p:sp>
          <p:nvSpPr>
            <p:cNvPr id="34" name="Tekstvak 33">
              <a:extLst>
                <a:ext uri="{FF2B5EF4-FFF2-40B4-BE49-F238E27FC236}">
                  <a16:creationId xmlns:a16="http://schemas.microsoft.com/office/drawing/2014/main" id="{F9D9A844-1E32-373A-B62C-F884FC3FDCCB}"/>
                </a:ext>
              </a:extLst>
            </p:cNvPr>
            <p:cNvSpPr txBox="1"/>
            <p:nvPr/>
          </p:nvSpPr>
          <p:spPr>
            <a:xfrm>
              <a:off x="7807840" y="526394"/>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Vrouw</a:t>
              </a:r>
            </a:p>
          </p:txBody>
        </p:sp>
        <p:sp>
          <p:nvSpPr>
            <p:cNvPr id="35" name="Tekstvak 34">
              <a:extLst>
                <a:ext uri="{FF2B5EF4-FFF2-40B4-BE49-F238E27FC236}">
                  <a16:creationId xmlns:a16="http://schemas.microsoft.com/office/drawing/2014/main" id="{54292B2F-72A6-3839-B212-516E382E153C}"/>
                </a:ext>
              </a:extLst>
            </p:cNvPr>
            <p:cNvSpPr txBox="1"/>
            <p:nvPr/>
          </p:nvSpPr>
          <p:spPr>
            <a:xfrm>
              <a:off x="7820088" y="731058"/>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Man</a:t>
              </a:r>
            </a:p>
          </p:txBody>
        </p:sp>
        <p:sp>
          <p:nvSpPr>
            <p:cNvPr id="36" name="Tekstvak 35">
              <a:extLst>
                <a:ext uri="{FF2B5EF4-FFF2-40B4-BE49-F238E27FC236}">
                  <a16:creationId xmlns:a16="http://schemas.microsoft.com/office/drawing/2014/main" id="{572D59AC-EA8C-79BB-EC47-A3C0050B33DB}"/>
                </a:ext>
              </a:extLst>
            </p:cNvPr>
            <p:cNvSpPr txBox="1"/>
            <p:nvPr/>
          </p:nvSpPr>
          <p:spPr>
            <a:xfrm>
              <a:off x="7820088" y="935722"/>
              <a:ext cx="15044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prstClr val="black"/>
                  </a:solidFill>
                  <a:effectLst/>
                  <a:uLnTx/>
                  <a:uFillTx/>
                  <a:latin typeface="Montserrat SemiBold" pitchFamily="2" charset="0"/>
                  <a:ea typeface="+mn-ea"/>
                  <a:cs typeface="+mn-cs"/>
                </a:rPr>
                <a:t>Niet-binaire</a:t>
              </a: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 genderidentiteit</a:t>
              </a:r>
            </a:p>
          </p:txBody>
        </p:sp>
      </p:grpSp>
      <p:grpSp>
        <p:nvGrpSpPr>
          <p:cNvPr id="40" name="Groep 39">
            <a:extLst>
              <a:ext uri="{FF2B5EF4-FFF2-40B4-BE49-F238E27FC236}">
                <a16:creationId xmlns:a16="http://schemas.microsoft.com/office/drawing/2014/main" id="{703A0F7C-AA55-71E5-80C8-E9619B2BC5F4}"/>
              </a:ext>
            </a:extLst>
          </p:cNvPr>
          <p:cNvGrpSpPr/>
          <p:nvPr/>
        </p:nvGrpSpPr>
        <p:grpSpPr>
          <a:xfrm>
            <a:off x="5305898" y="5457236"/>
            <a:ext cx="3673573" cy="1055988"/>
            <a:chOff x="5650955" y="341399"/>
            <a:chExt cx="3673573" cy="1055988"/>
          </a:xfrm>
        </p:grpSpPr>
        <p:cxnSp>
          <p:nvCxnSpPr>
            <p:cNvPr id="41" name="Rechte verbindingslijn met pijl 40">
              <a:extLst>
                <a:ext uri="{FF2B5EF4-FFF2-40B4-BE49-F238E27FC236}">
                  <a16:creationId xmlns:a16="http://schemas.microsoft.com/office/drawing/2014/main" id="{F8504674-E9FC-96DB-15D2-7A1A3C7132AA}"/>
                </a:ext>
              </a:extLst>
            </p:cNvPr>
            <p:cNvCxnSpPr/>
            <p:nvPr/>
          </p:nvCxnSpPr>
          <p:spPr>
            <a:xfrm>
              <a:off x="5779368" y="675928"/>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2" name="Rechte verbindingslijn met pijl 41">
              <a:extLst>
                <a:ext uri="{FF2B5EF4-FFF2-40B4-BE49-F238E27FC236}">
                  <a16:creationId xmlns:a16="http://schemas.microsoft.com/office/drawing/2014/main" id="{698D38FD-5B6C-E240-5BD2-3B602E2EAD6D}"/>
                </a:ext>
              </a:extLst>
            </p:cNvPr>
            <p:cNvCxnSpPr/>
            <p:nvPr/>
          </p:nvCxnSpPr>
          <p:spPr>
            <a:xfrm>
              <a:off x="5779368" y="869721"/>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3" name="Rechte verbindingslijn met pijl 42">
              <a:extLst>
                <a:ext uri="{FF2B5EF4-FFF2-40B4-BE49-F238E27FC236}">
                  <a16:creationId xmlns:a16="http://schemas.microsoft.com/office/drawing/2014/main" id="{D8400D13-29A4-A288-A28C-D96DB19C1BCE}"/>
                </a:ext>
              </a:extLst>
            </p:cNvPr>
            <p:cNvCxnSpPr/>
            <p:nvPr/>
          </p:nvCxnSpPr>
          <p:spPr>
            <a:xfrm>
              <a:off x="5779368" y="1052736"/>
              <a:ext cx="2016224" cy="0"/>
            </a:xfrm>
            <a:prstGeom prst="straightConnector1">
              <a:avLst/>
            </a:prstGeom>
            <a:ln w="381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4" name="Tekstvak 43">
              <a:extLst>
                <a:ext uri="{FF2B5EF4-FFF2-40B4-BE49-F238E27FC236}">
                  <a16:creationId xmlns:a16="http://schemas.microsoft.com/office/drawing/2014/main" id="{2E391EE2-1B0C-13D5-E003-AF4311B7F350}"/>
                </a:ext>
              </a:extLst>
            </p:cNvPr>
            <p:cNvSpPr txBox="1"/>
            <p:nvPr/>
          </p:nvSpPr>
          <p:spPr>
            <a:xfrm>
              <a:off x="5650955" y="341399"/>
              <a:ext cx="302953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ROMANTISCHE AANTREKKING TOT</a:t>
              </a:r>
            </a:p>
          </p:txBody>
        </p:sp>
        <p:sp>
          <p:nvSpPr>
            <p:cNvPr id="45" name="Tekstvak 44">
              <a:extLst>
                <a:ext uri="{FF2B5EF4-FFF2-40B4-BE49-F238E27FC236}">
                  <a16:creationId xmlns:a16="http://schemas.microsoft.com/office/drawing/2014/main" id="{2A5696DB-7A12-310F-5E18-17D72F5B9F0B}"/>
                </a:ext>
              </a:extLst>
            </p:cNvPr>
            <p:cNvSpPr txBox="1"/>
            <p:nvPr/>
          </p:nvSpPr>
          <p:spPr>
            <a:xfrm>
              <a:off x="7807840" y="526394"/>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Vrouw</a:t>
              </a:r>
            </a:p>
          </p:txBody>
        </p:sp>
        <p:sp>
          <p:nvSpPr>
            <p:cNvPr id="46" name="Tekstvak 45">
              <a:extLst>
                <a:ext uri="{FF2B5EF4-FFF2-40B4-BE49-F238E27FC236}">
                  <a16:creationId xmlns:a16="http://schemas.microsoft.com/office/drawing/2014/main" id="{70357835-E7E1-DE83-B92F-C8954524E3B7}"/>
                </a:ext>
              </a:extLst>
            </p:cNvPr>
            <p:cNvSpPr txBox="1"/>
            <p:nvPr/>
          </p:nvSpPr>
          <p:spPr>
            <a:xfrm>
              <a:off x="7820088" y="731058"/>
              <a:ext cx="100811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Man</a:t>
              </a:r>
            </a:p>
          </p:txBody>
        </p:sp>
        <p:sp>
          <p:nvSpPr>
            <p:cNvPr id="47" name="Tekstvak 46">
              <a:extLst>
                <a:ext uri="{FF2B5EF4-FFF2-40B4-BE49-F238E27FC236}">
                  <a16:creationId xmlns:a16="http://schemas.microsoft.com/office/drawing/2014/main" id="{56D078C1-3379-206B-41F4-7185E20A7944}"/>
                </a:ext>
              </a:extLst>
            </p:cNvPr>
            <p:cNvSpPr txBox="1"/>
            <p:nvPr/>
          </p:nvSpPr>
          <p:spPr>
            <a:xfrm>
              <a:off x="7820088" y="935722"/>
              <a:ext cx="150444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prstClr val="black"/>
                  </a:solidFill>
                  <a:effectLst/>
                  <a:uLnTx/>
                  <a:uFillTx/>
                  <a:latin typeface="Montserrat SemiBold" pitchFamily="2" charset="0"/>
                  <a:ea typeface="+mn-ea"/>
                  <a:cs typeface="+mn-cs"/>
                </a:rPr>
                <a:t>Niet-binaire</a:t>
              </a: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 genderidentiteit</a:t>
              </a:r>
            </a:p>
          </p:txBody>
        </p:sp>
      </p:grpSp>
      <p:grpSp>
        <p:nvGrpSpPr>
          <p:cNvPr id="66" name="Groep 65">
            <a:extLst>
              <a:ext uri="{FF2B5EF4-FFF2-40B4-BE49-F238E27FC236}">
                <a16:creationId xmlns:a16="http://schemas.microsoft.com/office/drawing/2014/main" id="{A5F3AFDE-9E8B-0005-F27E-A357D98108E5}"/>
              </a:ext>
            </a:extLst>
          </p:cNvPr>
          <p:cNvGrpSpPr/>
          <p:nvPr/>
        </p:nvGrpSpPr>
        <p:grpSpPr>
          <a:xfrm>
            <a:off x="5303882" y="507225"/>
            <a:ext cx="3176986" cy="948996"/>
            <a:chOff x="5303882" y="507225"/>
            <a:chExt cx="3176986" cy="948996"/>
          </a:xfrm>
        </p:grpSpPr>
        <p:sp>
          <p:nvSpPr>
            <p:cNvPr id="51" name="Tekstvak 50">
              <a:extLst>
                <a:ext uri="{FF2B5EF4-FFF2-40B4-BE49-F238E27FC236}">
                  <a16:creationId xmlns:a16="http://schemas.microsoft.com/office/drawing/2014/main" id="{AEAC4CF1-4457-35F9-FBBC-432B7F11CD30}"/>
                </a:ext>
              </a:extLst>
            </p:cNvPr>
            <p:cNvSpPr txBox="1"/>
            <p:nvPr/>
          </p:nvSpPr>
          <p:spPr>
            <a:xfrm>
              <a:off x="5303882" y="507225"/>
              <a:ext cx="317698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SemiBold" pitchFamily="2" charset="0"/>
                  <a:ea typeface="+mn-ea"/>
                  <a:cs typeface="+mn-cs"/>
                </a:rPr>
                <a:t>TOEGEWEZEN GESLACHT </a:t>
              </a:r>
            </a:p>
          </p:txBody>
        </p:sp>
        <p:sp>
          <p:nvSpPr>
            <p:cNvPr id="52" name="Tekstvak 51">
              <a:extLst>
                <a:ext uri="{FF2B5EF4-FFF2-40B4-BE49-F238E27FC236}">
                  <a16:creationId xmlns:a16="http://schemas.microsoft.com/office/drawing/2014/main" id="{1E118D30-221F-F45A-31B6-851438E0A2B5}"/>
                </a:ext>
              </a:extLst>
            </p:cNvPr>
            <p:cNvSpPr txBox="1"/>
            <p:nvPr/>
          </p:nvSpPr>
          <p:spPr>
            <a:xfrm>
              <a:off x="5354304" y="1171949"/>
              <a:ext cx="77287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regular"/>
                  <a:ea typeface="+mn-ea"/>
                  <a:cs typeface="+mn-cs"/>
                </a:rPr>
                <a:t>Vrouw</a:t>
              </a:r>
            </a:p>
          </p:txBody>
        </p:sp>
        <p:sp>
          <p:nvSpPr>
            <p:cNvPr id="53" name="Tekstvak 52">
              <a:extLst>
                <a:ext uri="{FF2B5EF4-FFF2-40B4-BE49-F238E27FC236}">
                  <a16:creationId xmlns:a16="http://schemas.microsoft.com/office/drawing/2014/main" id="{B9F72F2B-8740-B765-4B0F-08D54D53F5BA}"/>
                </a:ext>
              </a:extLst>
            </p:cNvPr>
            <p:cNvSpPr txBox="1"/>
            <p:nvPr/>
          </p:nvSpPr>
          <p:spPr>
            <a:xfrm>
              <a:off x="6345832" y="1179222"/>
              <a:ext cx="61481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Montserrat regular"/>
                  <a:ea typeface="+mn-ea"/>
                  <a:cs typeface="+mn-cs"/>
                </a:rPr>
                <a:t>Man</a:t>
              </a:r>
            </a:p>
          </p:txBody>
        </p:sp>
        <p:sp>
          <p:nvSpPr>
            <p:cNvPr id="54" name="Tekstvak 53">
              <a:extLst>
                <a:ext uri="{FF2B5EF4-FFF2-40B4-BE49-F238E27FC236}">
                  <a16:creationId xmlns:a16="http://schemas.microsoft.com/office/drawing/2014/main" id="{9A88DBF0-C0F5-240E-1949-2D3D1C98615A}"/>
                </a:ext>
              </a:extLst>
            </p:cNvPr>
            <p:cNvSpPr txBox="1"/>
            <p:nvPr/>
          </p:nvSpPr>
          <p:spPr>
            <a:xfrm>
              <a:off x="7090244" y="1179222"/>
              <a:ext cx="111026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err="1">
                  <a:ln>
                    <a:noFill/>
                  </a:ln>
                  <a:solidFill>
                    <a:prstClr val="black"/>
                  </a:solidFill>
                  <a:effectLst/>
                  <a:uLnTx/>
                  <a:uFillTx/>
                  <a:latin typeface="Montserrat regular"/>
                  <a:ea typeface="+mn-ea"/>
                  <a:cs typeface="+mn-cs"/>
                </a:rPr>
                <a:t>Intersekse</a:t>
              </a:r>
              <a:endParaRPr kumimoji="0" lang="en-GB" sz="1200" b="1" i="0" u="none" strike="noStrike" kern="1200" cap="none" spc="0" normalizeH="0" baseline="0" noProof="0" dirty="0">
                <a:ln>
                  <a:noFill/>
                </a:ln>
                <a:solidFill>
                  <a:prstClr val="black"/>
                </a:solidFill>
                <a:effectLst/>
                <a:uLnTx/>
                <a:uFillTx/>
                <a:latin typeface="Montserrat regular"/>
                <a:ea typeface="+mn-ea"/>
                <a:cs typeface="+mn-cs"/>
              </a:endParaRPr>
            </a:p>
          </p:txBody>
        </p:sp>
        <p:sp>
          <p:nvSpPr>
            <p:cNvPr id="59" name="Stroomdiagram: Verbindingslijn 58">
              <a:extLst>
                <a:ext uri="{FF2B5EF4-FFF2-40B4-BE49-F238E27FC236}">
                  <a16:creationId xmlns:a16="http://schemas.microsoft.com/office/drawing/2014/main" id="{C5BE07DB-8275-6BDE-81F3-12B641BD071B}"/>
                </a:ext>
              </a:extLst>
            </p:cNvPr>
            <p:cNvSpPr/>
            <p:nvPr/>
          </p:nvSpPr>
          <p:spPr>
            <a:xfrm>
              <a:off x="5652120" y="954834"/>
              <a:ext cx="96463" cy="141315"/>
            </a:xfrm>
            <a:prstGeom prst="flowChartConnector">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60" name="Stroomdiagram: Verbindingslijn 59">
              <a:extLst>
                <a:ext uri="{FF2B5EF4-FFF2-40B4-BE49-F238E27FC236}">
                  <a16:creationId xmlns:a16="http://schemas.microsoft.com/office/drawing/2014/main" id="{E055C30F-A074-15A3-B774-FEA4BB0E893E}"/>
                </a:ext>
              </a:extLst>
            </p:cNvPr>
            <p:cNvSpPr/>
            <p:nvPr/>
          </p:nvSpPr>
          <p:spPr>
            <a:xfrm>
              <a:off x="6605007" y="957553"/>
              <a:ext cx="96463" cy="141315"/>
            </a:xfrm>
            <a:prstGeom prst="flowChartConnector">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61" name="Stroomdiagram: Verbindingslijn 60">
              <a:extLst>
                <a:ext uri="{FF2B5EF4-FFF2-40B4-BE49-F238E27FC236}">
                  <a16:creationId xmlns:a16="http://schemas.microsoft.com/office/drawing/2014/main" id="{D885B1DB-0128-0957-79D8-A51C8F2DE7E0}"/>
                </a:ext>
              </a:extLst>
            </p:cNvPr>
            <p:cNvSpPr/>
            <p:nvPr/>
          </p:nvSpPr>
          <p:spPr>
            <a:xfrm>
              <a:off x="7557894" y="954834"/>
              <a:ext cx="96463" cy="141315"/>
            </a:xfrm>
            <a:prstGeom prst="flowChartConnector">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grpSp>
      <p:sp>
        <p:nvSpPr>
          <p:cNvPr id="62" name="Ruit 61">
            <a:extLst>
              <a:ext uri="{FF2B5EF4-FFF2-40B4-BE49-F238E27FC236}">
                <a16:creationId xmlns:a16="http://schemas.microsoft.com/office/drawing/2014/main" id="{FDA8F099-6615-5F3C-88B1-FDF1C056E7E4}"/>
              </a:ext>
            </a:extLst>
          </p:cNvPr>
          <p:cNvSpPr/>
          <p:nvPr/>
        </p:nvSpPr>
        <p:spPr>
          <a:xfrm>
            <a:off x="6514473" y="846470"/>
            <a:ext cx="277530" cy="358041"/>
          </a:xfrm>
          <a:prstGeom prst="diamond">
            <a:avLst/>
          </a:prstGeom>
          <a:noFill/>
          <a:ln w="12700">
            <a:solidFill>
              <a:schemeClr val="accent3">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68" name="Ruit 67">
            <a:extLst>
              <a:ext uri="{FF2B5EF4-FFF2-40B4-BE49-F238E27FC236}">
                <a16:creationId xmlns:a16="http://schemas.microsoft.com/office/drawing/2014/main" id="{2585A181-B6B2-264E-9482-C13928A20E75}"/>
              </a:ext>
            </a:extLst>
          </p:cNvPr>
          <p:cNvSpPr/>
          <p:nvPr/>
        </p:nvSpPr>
        <p:spPr>
          <a:xfrm>
            <a:off x="5444007" y="2195317"/>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69" name="Ruit 68">
            <a:extLst>
              <a:ext uri="{FF2B5EF4-FFF2-40B4-BE49-F238E27FC236}">
                <a16:creationId xmlns:a16="http://schemas.microsoft.com/office/drawing/2014/main" id="{6A319637-E73C-52D1-FE19-37355DBE69A8}"/>
              </a:ext>
            </a:extLst>
          </p:cNvPr>
          <p:cNvSpPr/>
          <p:nvPr/>
        </p:nvSpPr>
        <p:spPr>
          <a:xfrm>
            <a:off x="5468761" y="2384272"/>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0" name="Ruit 69">
            <a:extLst>
              <a:ext uri="{FF2B5EF4-FFF2-40B4-BE49-F238E27FC236}">
                <a16:creationId xmlns:a16="http://schemas.microsoft.com/office/drawing/2014/main" id="{7EE27A82-AD8A-8D01-61D2-EBB0CE9BE613}"/>
              </a:ext>
            </a:extLst>
          </p:cNvPr>
          <p:cNvSpPr/>
          <p:nvPr/>
        </p:nvSpPr>
        <p:spPr>
          <a:xfrm>
            <a:off x="5468761" y="2569599"/>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1" name="Ruit 70">
            <a:extLst>
              <a:ext uri="{FF2B5EF4-FFF2-40B4-BE49-F238E27FC236}">
                <a16:creationId xmlns:a16="http://schemas.microsoft.com/office/drawing/2014/main" id="{4010E4B8-5053-B84C-E582-8E4C1344FE91}"/>
              </a:ext>
            </a:extLst>
          </p:cNvPr>
          <p:cNvSpPr/>
          <p:nvPr/>
        </p:nvSpPr>
        <p:spPr>
          <a:xfrm>
            <a:off x="5492238" y="3331543"/>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2" name="Ruit 71">
            <a:extLst>
              <a:ext uri="{FF2B5EF4-FFF2-40B4-BE49-F238E27FC236}">
                <a16:creationId xmlns:a16="http://schemas.microsoft.com/office/drawing/2014/main" id="{028B8117-D6B1-C5E3-7531-9AD409F7177A}"/>
              </a:ext>
            </a:extLst>
          </p:cNvPr>
          <p:cNvSpPr/>
          <p:nvPr/>
        </p:nvSpPr>
        <p:spPr>
          <a:xfrm>
            <a:off x="5516992" y="3520498"/>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3" name="Ruit 72">
            <a:extLst>
              <a:ext uri="{FF2B5EF4-FFF2-40B4-BE49-F238E27FC236}">
                <a16:creationId xmlns:a16="http://schemas.microsoft.com/office/drawing/2014/main" id="{5B43E266-3EA3-C992-3643-0088AA86D0D9}"/>
              </a:ext>
            </a:extLst>
          </p:cNvPr>
          <p:cNvSpPr/>
          <p:nvPr/>
        </p:nvSpPr>
        <p:spPr>
          <a:xfrm>
            <a:off x="5516992" y="3705825"/>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4" name="Ruit 73">
            <a:extLst>
              <a:ext uri="{FF2B5EF4-FFF2-40B4-BE49-F238E27FC236}">
                <a16:creationId xmlns:a16="http://schemas.microsoft.com/office/drawing/2014/main" id="{8059E66C-95FD-032F-2288-C2237A3FF856}"/>
              </a:ext>
            </a:extLst>
          </p:cNvPr>
          <p:cNvSpPr/>
          <p:nvPr/>
        </p:nvSpPr>
        <p:spPr>
          <a:xfrm>
            <a:off x="5449614" y="4603857"/>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5" name="Ruit 74">
            <a:extLst>
              <a:ext uri="{FF2B5EF4-FFF2-40B4-BE49-F238E27FC236}">
                <a16:creationId xmlns:a16="http://schemas.microsoft.com/office/drawing/2014/main" id="{C3AD054A-62BD-1100-40D1-AFD90CD19132}"/>
              </a:ext>
            </a:extLst>
          </p:cNvPr>
          <p:cNvSpPr/>
          <p:nvPr/>
        </p:nvSpPr>
        <p:spPr>
          <a:xfrm>
            <a:off x="5474368" y="4792812"/>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6" name="Ruit 75">
            <a:extLst>
              <a:ext uri="{FF2B5EF4-FFF2-40B4-BE49-F238E27FC236}">
                <a16:creationId xmlns:a16="http://schemas.microsoft.com/office/drawing/2014/main" id="{CA775C5C-0A9A-48BF-9FB1-694368C895D5}"/>
              </a:ext>
            </a:extLst>
          </p:cNvPr>
          <p:cNvSpPr/>
          <p:nvPr/>
        </p:nvSpPr>
        <p:spPr>
          <a:xfrm>
            <a:off x="5474368" y="4978139"/>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7" name="Ruit 76">
            <a:extLst>
              <a:ext uri="{FF2B5EF4-FFF2-40B4-BE49-F238E27FC236}">
                <a16:creationId xmlns:a16="http://schemas.microsoft.com/office/drawing/2014/main" id="{36A69C6F-6C53-F400-A922-24488509C201}"/>
              </a:ext>
            </a:extLst>
          </p:cNvPr>
          <p:cNvSpPr/>
          <p:nvPr/>
        </p:nvSpPr>
        <p:spPr>
          <a:xfrm>
            <a:off x="5484338" y="5719122"/>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8" name="Ruit 77">
            <a:extLst>
              <a:ext uri="{FF2B5EF4-FFF2-40B4-BE49-F238E27FC236}">
                <a16:creationId xmlns:a16="http://schemas.microsoft.com/office/drawing/2014/main" id="{3C879938-1E42-7B5A-D489-FBC12E6AC55F}"/>
              </a:ext>
            </a:extLst>
          </p:cNvPr>
          <p:cNvSpPr/>
          <p:nvPr/>
        </p:nvSpPr>
        <p:spPr>
          <a:xfrm>
            <a:off x="5509092" y="5908077"/>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
        <p:nvSpPr>
          <p:cNvPr id="79" name="Ruit 78">
            <a:extLst>
              <a:ext uri="{FF2B5EF4-FFF2-40B4-BE49-F238E27FC236}">
                <a16:creationId xmlns:a16="http://schemas.microsoft.com/office/drawing/2014/main" id="{9382ECF3-0B02-0B5A-6C9E-61264614410C}"/>
              </a:ext>
            </a:extLst>
          </p:cNvPr>
          <p:cNvSpPr/>
          <p:nvPr/>
        </p:nvSpPr>
        <p:spPr>
          <a:xfrm>
            <a:off x="5509092" y="6093404"/>
            <a:ext cx="96463" cy="144014"/>
          </a:xfrm>
          <a:prstGeom prst="diamond">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Montserrat regular"/>
              <a:ea typeface="+mn-ea"/>
              <a:cs typeface="+mn-cs"/>
            </a:endParaRPr>
          </a:p>
        </p:txBody>
      </p:sp>
    </p:spTree>
    <p:extLst>
      <p:ext uri="{BB962C8B-B14F-4D97-AF65-F5344CB8AC3E}">
        <p14:creationId xmlns:p14="http://schemas.microsoft.com/office/powerpoint/2010/main" val="49438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8.33333E-7 4.44444E-6 L 0.0934 -0.00348 " pathEditMode="relative" rAng="0" ptsTypes="AA">
                                      <p:cBhvr>
                                        <p:cTn id="22" dur="2000" fill="hold"/>
                                        <p:tgtEl>
                                          <p:spTgt spid="68"/>
                                        </p:tgtEl>
                                        <p:attrNameLst>
                                          <p:attrName>ppt_x</p:attrName>
                                          <p:attrName>ppt_y</p:attrName>
                                        </p:attrNameLst>
                                      </p:cBhvr>
                                      <p:rCtr x="4670" y="-185"/>
                                    </p:animMotion>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6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1.38889E-6 -1.85185E-6 L 0.12951 -0.00069 " pathEditMode="relative" rAng="0" ptsTypes="AA">
                                      <p:cBhvr>
                                        <p:cTn id="30" dur="2000" fill="hold"/>
                                        <p:tgtEl>
                                          <p:spTgt spid="69"/>
                                        </p:tgtEl>
                                        <p:attrNameLst>
                                          <p:attrName>ppt_x</p:attrName>
                                          <p:attrName>ppt_y</p:attrName>
                                        </p:attrNameLst>
                                      </p:cBhvr>
                                      <p:rCtr x="6476" y="-46"/>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7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1.38889E-6 4.81481E-6 L 0.1776 0.00092 " pathEditMode="relative" rAng="0" ptsTypes="AA">
                                      <p:cBhvr>
                                        <p:cTn id="38" dur="2000" fill="hold"/>
                                        <p:tgtEl>
                                          <p:spTgt spid="70"/>
                                        </p:tgtEl>
                                        <p:attrNameLst>
                                          <p:attrName>ppt_x</p:attrName>
                                          <p:attrName>ppt_y</p:attrName>
                                        </p:attrNameLst>
                                      </p:cBhvr>
                                      <p:rCtr x="8872" y="46"/>
                                    </p:animMotion>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1" nodeType="clickEffect">
                                  <p:stCondLst>
                                    <p:cond delay="0"/>
                                  </p:stCondLst>
                                  <p:childTnLst>
                                    <p:set>
                                      <p:cBhvr>
                                        <p:cTn id="46" dur="1" fill="hold">
                                          <p:stCondLst>
                                            <p:cond delay="0"/>
                                          </p:stCondLst>
                                        </p:cTn>
                                        <p:tgtEl>
                                          <p:spTgt spid="71"/>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grpId="0" nodeType="clickEffect">
                                  <p:stCondLst>
                                    <p:cond delay="0"/>
                                  </p:stCondLst>
                                  <p:childTnLst>
                                    <p:animMotion origin="layout" path="M -2.77778E-6 3.7037E-6 L 0.08802 0.00115 " pathEditMode="relative" rAng="0" ptsTypes="AA">
                                      <p:cBhvr>
                                        <p:cTn id="50" dur="2000" fill="hold"/>
                                        <p:tgtEl>
                                          <p:spTgt spid="71"/>
                                        </p:tgtEl>
                                        <p:attrNameLst>
                                          <p:attrName>ppt_x</p:attrName>
                                          <p:attrName>ppt_y</p:attrName>
                                        </p:attrNameLst>
                                      </p:cBhvr>
                                      <p:rCtr x="4392" y="46"/>
                                    </p:animMotion>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1" nodeType="clickEffect">
                                  <p:stCondLst>
                                    <p:cond delay="0"/>
                                  </p:stCondLst>
                                  <p:childTnLst>
                                    <p:set>
                                      <p:cBhvr>
                                        <p:cTn id="54" dur="1" fill="hold">
                                          <p:stCondLst>
                                            <p:cond delay="0"/>
                                          </p:stCondLst>
                                        </p:cTn>
                                        <p:tgtEl>
                                          <p:spTgt spid="7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42" presetClass="path" presetSubtype="0" accel="50000" decel="50000" fill="hold" grpId="0" nodeType="clickEffect">
                                  <p:stCondLst>
                                    <p:cond delay="0"/>
                                  </p:stCondLst>
                                  <p:childTnLst>
                                    <p:animMotion origin="layout" path="M 3.05556E-6 -2.59259E-6 L 0.12951 -0.00069 " pathEditMode="relative" rAng="0" ptsTypes="AA">
                                      <p:cBhvr>
                                        <p:cTn id="58" dur="2000" fill="hold"/>
                                        <p:tgtEl>
                                          <p:spTgt spid="72"/>
                                        </p:tgtEl>
                                        <p:attrNameLst>
                                          <p:attrName>ppt_x</p:attrName>
                                          <p:attrName>ppt_y</p:attrName>
                                        </p:attrNameLst>
                                      </p:cBhvr>
                                      <p:rCtr x="6476" y="-46"/>
                                    </p:animMotion>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1" nodeType="clickEffect">
                                  <p:stCondLst>
                                    <p:cond delay="0"/>
                                  </p:stCondLst>
                                  <p:childTnLst>
                                    <p:set>
                                      <p:cBhvr>
                                        <p:cTn id="62" dur="1" fill="hold">
                                          <p:stCondLst>
                                            <p:cond delay="0"/>
                                          </p:stCondLst>
                                        </p:cTn>
                                        <p:tgtEl>
                                          <p:spTgt spid="73"/>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42" presetClass="path" presetSubtype="0" accel="50000" decel="50000" fill="hold" grpId="0" nodeType="clickEffect">
                                  <p:stCondLst>
                                    <p:cond delay="0"/>
                                  </p:stCondLst>
                                  <p:childTnLst>
                                    <p:animMotion origin="layout" path="M 3.05556E-6 -4.44444E-6 L 0.18611 0.00186 " pathEditMode="relative" rAng="0" ptsTypes="AA">
                                      <p:cBhvr>
                                        <p:cTn id="66" dur="2000" fill="hold"/>
                                        <p:tgtEl>
                                          <p:spTgt spid="73"/>
                                        </p:tgtEl>
                                        <p:attrNameLst>
                                          <p:attrName>ppt_x</p:attrName>
                                          <p:attrName>ppt_y</p:attrName>
                                        </p:attrNameLst>
                                      </p:cBhvr>
                                      <p:rCtr x="9306" y="93"/>
                                    </p:animMotion>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1" nodeType="clickEffect">
                                  <p:stCondLst>
                                    <p:cond delay="0"/>
                                  </p:stCondLst>
                                  <p:childTnLst>
                                    <p:set>
                                      <p:cBhvr>
                                        <p:cTn id="74" dur="1" fill="hold">
                                          <p:stCondLst>
                                            <p:cond delay="0"/>
                                          </p:stCondLst>
                                        </p:cTn>
                                        <p:tgtEl>
                                          <p:spTgt spid="7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42" presetClass="path" presetSubtype="0" accel="50000" decel="50000" fill="hold" grpId="0" nodeType="clickEffect">
                                  <p:stCondLst>
                                    <p:cond delay="0"/>
                                  </p:stCondLst>
                                  <p:childTnLst>
                                    <p:animMotion origin="layout" path="M 4.72222E-6 -2.96296E-6 L 0.1993 0.00162 " pathEditMode="relative" rAng="0" ptsTypes="AA">
                                      <p:cBhvr>
                                        <p:cTn id="78" dur="2000" fill="hold"/>
                                        <p:tgtEl>
                                          <p:spTgt spid="74"/>
                                        </p:tgtEl>
                                        <p:attrNameLst>
                                          <p:attrName>ppt_x</p:attrName>
                                          <p:attrName>ppt_y</p:attrName>
                                        </p:attrNameLst>
                                      </p:cBhvr>
                                      <p:rCtr x="9965" y="69"/>
                                    </p:animMotion>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1" nodeType="clickEffect">
                                  <p:stCondLst>
                                    <p:cond delay="0"/>
                                  </p:stCondLst>
                                  <p:childTnLst>
                                    <p:set>
                                      <p:cBhvr>
                                        <p:cTn id="82" dur="1" fill="hold">
                                          <p:stCondLst>
                                            <p:cond delay="0"/>
                                          </p:stCondLst>
                                        </p:cTn>
                                        <p:tgtEl>
                                          <p:spTgt spid="7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42" presetClass="path" presetSubtype="0" accel="50000" decel="50000" fill="hold" grpId="0" nodeType="clickEffect">
                                  <p:stCondLst>
                                    <p:cond delay="0"/>
                                  </p:stCondLst>
                                  <p:childTnLst>
                                    <p:animMotion origin="layout" path="M 5.55556E-7 7.40741E-7 L 0.06632 -0.0007 " pathEditMode="relative" rAng="0" ptsTypes="AA">
                                      <p:cBhvr>
                                        <p:cTn id="86" dur="2000" fill="hold"/>
                                        <p:tgtEl>
                                          <p:spTgt spid="75"/>
                                        </p:tgtEl>
                                        <p:attrNameLst>
                                          <p:attrName>ppt_x</p:attrName>
                                          <p:attrName>ppt_y</p:attrName>
                                        </p:attrNameLst>
                                      </p:cBhvr>
                                      <p:rCtr x="3316" y="-46"/>
                                    </p:animMotion>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1" nodeType="clickEffect">
                                  <p:stCondLst>
                                    <p:cond delay="0"/>
                                  </p:stCondLst>
                                  <p:childTnLst>
                                    <p:set>
                                      <p:cBhvr>
                                        <p:cTn id="90" dur="1" fill="hold">
                                          <p:stCondLst>
                                            <p:cond delay="0"/>
                                          </p:stCondLst>
                                        </p:cTn>
                                        <p:tgtEl>
                                          <p:spTgt spid="7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42" presetClass="path" presetSubtype="0" accel="50000" decel="50000" fill="hold" grpId="0" nodeType="clickEffect">
                                  <p:stCondLst>
                                    <p:cond delay="0"/>
                                  </p:stCondLst>
                                  <p:childTnLst>
                                    <p:animMotion origin="layout" path="M 5.55556E-7 -2.59259E-6 L 0.13889 -0.00046 " pathEditMode="relative" rAng="0" ptsTypes="AA">
                                      <p:cBhvr>
                                        <p:cTn id="94" dur="2000" fill="hold"/>
                                        <p:tgtEl>
                                          <p:spTgt spid="76"/>
                                        </p:tgtEl>
                                        <p:attrNameLst>
                                          <p:attrName>ppt_x</p:attrName>
                                          <p:attrName>ppt_y</p:attrName>
                                        </p:attrNameLst>
                                      </p:cBhvr>
                                      <p:rCtr x="6944" y="-23"/>
                                    </p:animMotion>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40"/>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1" nodeType="clickEffect">
                                  <p:stCondLst>
                                    <p:cond delay="0"/>
                                  </p:stCondLst>
                                  <p:childTnLst>
                                    <p:set>
                                      <p:cBhvr>
                                        <p:cTn id="102" dur="1" fill="hold">
                                          <p:stCondLst>
                                            <p:cond delay="0"/>
                                          </p:stCondLst>
                                        </p:cTn>
                                        <p:tgtEl>
                                          <p:spTgt spid="77"/>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42" presetClass="path" presetSubtype="0" accel="50000" decel="50000" fill="hold" grpId="0" nodeType="clickEffect">
                                  <p:stCondLst>
                                    <p:cond delay="0"/>
                                  </p:stCondLst>
                                  <p:childTnLst>
                                    <p:animMotion origin="layout" path="M -4.72222E-6 -4.44444E-6 L 0.18629 -4.44444E-6 " pathEditMode="relative" rAng="0" ptsTypes="AA">
                                      <p:cBhvr>
                                        <p:cTn id="106" dur="2000" fill="hold"/>
                                        <p:tgtEl>
                                          <p:spTgt spid="77"/>
                                        </p:tgtEl>
                                        <p:attrNameLst>
                                          <p:attrName>ppt_x</p:attrName>
                                          <p:attrName>ppt_y</p:attrName>
                                        </p:attrNameLst>
                                      </p:cBhvr>
                                      <p:rCtr x="9306" y="0"/>
                                    </p:animMotion>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1" nodeType="clickEffect">
                                  <p:stCondLst>
                                    <p:cond delay="0"/>
                                  </p:stCondLst>
                                  <p:childTnLst>
                                    <p:set>
                                      <p:cBhvr>
                                        <p:cTn id="110" dur="1" fill="hold">
                                          <p:stCondLst>
                                            <p:cond delay="0"/>
                                          </p:stCondLst>
                                        </p:cTn>
                                        <p:tgtEl>
                                          <p:spTgt spid="78"/>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42" presetClass="path" presetSubtype="0" accel="50000" decel="50000" fill="hold" grpId="0" nodeType="clickEffect">
                                  <p:stCondLst>
                                    <p:cond delay="0"/>
                                  </p:stCondLst>
                                  <p:childTnLst>
                                    <p:animMotion origin="layout" path="M 1.11111E-6 -7.40741E-7 L 0.15364 -0.00069 " pathEditMode="relative" rAng="0" ptsTypes="AA">
                                      <p:cBhvr>
                                        <p:cTn id="114" dur="2000" fill="hold"/>
                                        <p:tgtEl>
                                          <p:spTgt spid="78"/>
                                        </p:tgtEl>
                                        <p:attrNameLst>
                                          <p:attrName>ppt_x</p:attrName>
                                          <p:attrName>ppt_y</p:attrName>
                                        </p:attrNameLst>
                                      </p:cBhvr>
                                      <p:rCtr x="7674" y="-46"/>
                                    </p:animMotion>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1" nodeType="clickEffect">
                                  <p:stCondLst>
                                    <p:cond delay="0"/>
                                  </p:stCondLst>
                                  <p:childTnLst>
                                    <p:set>
                                      <p:cBhvr>
                                        <p:cTn id="118" dur="1" fill="hold">
                                          <p:stCondLst>
                                            <p:cond delay="0"/>
                                          </p:stCondLst>
                                        </p:cTn>
                                        <p:tgtEl>
                                          <p:spTgt spid="79"/>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42" presetClass="path" presetSubtype="0" accel="50000" decel="50000" fill="hold" grpId="0" nodeType="clickEffect">
                                  <p:stCondLst>
                                    <p:cond delay="0"/>
                                  </p:stCondLst>
                                  <p:childTnLst>
                                    <p:animMotion origin="layout" path="M 1.11111E-6 -2.59259E-6 L 0.14305 0.00139 " pathEditMode="relative" rAng="0" ptsTypes="AA">
                                      <p:cBhvr>
                                        <p:cTn id="122" dur="2000" fill="hold"/>
                                        <p:tgtEl>
                                          <p:spTgt spid="79"/>
                                        </p:tgtEl>
                                        <p:attrNameLst>
                                          <p:attrName>ppt_x</p:attrName>
                                          <p:attrName>ppt_y</p:attrName>
                                        </p:attrNameLst>
                                      </p:cBhvr>
                                      <p:rCtr x="7153"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68" grpId="0" animBg="1"/>
      <p:bldP spid="68" grpId="1" animBg="1"/>
      <p:bldP spid="69" grpId="0" animBg="1"/>
      <p:bldP spid="69" grpId="1" animBg="1"/>
      <p:bldP spid="70" grpId="0" animBg="1"/>
      <p:bldP spid="70" grpId="1" animBg="1"/>
      <p:bldP spid="71" grpId="0" animBg="1"/>
      <p:bldP spid="71" grpId="1" animBg="1"/>
      <p:bldP spid="72" grpId="0" animBg="1"/>
      <p:bldP spid="72" grpId="1" animBg="1"/>
      <p:bldP spid="73" grpId="0" animBg="1"/>
      <p:bldP spid="73" grpId="1" animBg="1"/>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P spid="79" grpId="0" animBg="1"/>
      <p:bldP spid="79"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86F8C-D077-0577-EF72-520BD032D3F8}"/>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18FD675-A69F-B8D0-F173-8C9D7CBE50A0}"/>
              </a:ext>
            </a:extLst>
          </p:cNvPr>
          <p:cNvSpPr>
            <a:spLocks noGrp="1"/>
          </p:cNvSpPr>
          <p:nvPr>
            <p:ph sz="half" idx="1"/>
          </p:nvPr>
        </p:nvSpPr>
        <p:spPr>
          <a:ln>
            <a:solidFill>
              <a:srgbClr val="F99F1C"/>
            </a:solidFill>
          </a:ln>
        </p:spPr>
        <p:txBody>
          <a:bodyPr>
            <a:normAutofit/>
          </a:bodyPr>
          <a:lstStyle/>
          <a:p>
            <a:r>
              <a:rPr lang="nl-NL" sz="1800" dirty="0"/>
              <a:t>L = Lesbisch</a:t>
            </a:r>
          </a:p>
          <a:p>
            <a:r>
              <a:rPr lang="nl-NL" sz="1800" dirty="0"/>
              <a:t>G = Gay (homo)</a:t>
            </a:r>
          </a:p>
          <a:p>
            <a:r>
              <a:rPr lang="nl-NL" sz="1800" dirty="0"/>
              <a:t>B = Bi+</a:t>
            </a:r>
          </a:p>
          <a:p>
            <a:r>
              <a:rPr lang="nl-NL" sz="1800" dirty="0"/>
              <a:t>T = Trans(gender)</a:t>
            </a:r>
          </a:p>
          <a:p>
            <a:r>
              <a:rPr lang="nl-NL" sz="1800" dirty="0"/>
              <a:t>Q = Queer/</a:t>
            </a:r>
            <a:r>
              <a:rPr lang="nl-NL" sz="1800" dirty="0" err="1"/>
              <a:t>Questioning</a:t>
            </a:r>
            <a:endParaRPr lang="nl-NL" sz="1800" dirty="0"/>
          </a:p>
          <a:p>
            <a:r>
              <a:rPr lang="nl-NL" sz="1800" dirty="0"/>
              <a:t>I = Intersekse</a:t>
            </a:r>
          </a:p>
          <a:p>
            <a:r>
              <a:rPr lang="nl-NL" sz="1800" dirty="0"/>
              <a:t>…</a:t>
            </a:r>
          </a:p>
          <a:p>
            <a:r>
              <a:rPr lang="nl-NL" sz="1800" dirty="0"/>
              <a:t>A = Aseksueel/ Aromantisch/Agender</a:t>
            </a:r>
          </a:p>
          <a:p>
            <a:r>
              <a:rPr lang="nl-NL" sz="1800" dirty="0"/>
              <a:t>P = Panseksueel</a:t>
            </a:r>
          </a:p>
          <a:p>
            <a:r>
              <a:rPr lang="nl-NL" sz="1800" dirty="0"/>
              <a:t>+= Spectrum</a:t>
            </a:r>
          </a:p>
        </p:txBody>
      </p:sp>
      <p:sp>
        <p:nvSpPr>
          <p:cNvPr id="3" name="Tijdelijke aanduiding voor inhoud 2">
            <a:extLst>
              <a:ext uri="{FF2B5EF4-FFF2-40B4-BE49-F238E27FC236}">
                <a16:creationId xmlns:a16="http://schemas.microsoft.com/office/drawing/2014/main" id="{93076767-7E99-6725-0A2E-917FEE167C78}"/>
              </a:ext>
            </a:extLst>
          </p:cNvPr>
          <p:cNvSpPr>
            <a:spLocks noGrp="1"/>
          </p:cNvSpPr>
          <p:nvPr>
            <p:ph sz="half" idx="2"/>
          </p:nvPr>
        </p:nvSpPr>
        <p:spPr>
          <a:ln>
            <a:solidFill>
              <a:srgbClr val="F99F1C"/>
            </a:solidFill>
          </a:ln>
        </p:spPr>
        <p:txBody>
          <a:bodyPr>
            <a:normAutofit/>
          </a:bodyPr>
          <a:lstStyle/>
          <a:p>
            <a:r>
              <a:rPr lang="nl-NL" sz="1800" dirty="0"/>
              <a:t>SO = Seksuele oriëntatie</a:t>
            </a:r>
          </a:p>
          <a:p>
            <a:r>
              <a:rPr lang="nl-NL" sz="1800" dirty="0"/>
              <a:t>GI = Genderidentiteit</a:t>
            </a:r>
          </a:p>
          <a:p>
            <a:r>
              <a:rPr lang="nl-NL" sz="1800" dirty="0"/>
              <a:t>E = (Gender)expressie</a:t>
            </a:r>
          </a:p>
          <a:p>
            <a:r>
              <a:rPr lang="nl-NL" sz="1800" dirty="0"/>
              <a:t>SC = </a:t>
            </a:r>
            <a:r>
              <a:rPr lang="nl-NL" sz="1800" dirty="0" err="1"/>
              <a:t>Sex</a:t>
            </a:r>
            <a:r>
              <a:rPr lang="nl-NL" sz="1800" dirty="0"/>
              <a:t> </a:t>
            </a:r>
            <a:r>
              <a:rPr lang="nl-NL" sz="1800" dirty="0" err="1"/>
              <a:t>characteristics</a:t>
            </a:r>
            <a:r>
              <a:rPr lang="nl-NL" sz="1800" dirty="0"/>
              <a:t> </a:t>
            </a:r>
          </a:p>
          <a:p>
            <a:r>
              <a:rPr lang="nl-NL" sz="1800" dirty="0"/>
              <a:t>         (Seksekenmerken)</a:t>
            </a:r>
          </a:p>
          <a:p>
            <a:pPr marL="0" indent="0">
              <a:buNone/>
            </a:pPr>
            <a:endParaRPr lang="nl-NL" sz="1800" dirty="0"/>
          </a:p>
        </p:txBody>
      </p:sp>
      <p:sp>
        <p:nvSpPr>
          <p:cNvPr id="4" name="Titel 3">
            <a:extLst>
              <a:ext uri="{FF2B5EF4-FFF2-40B4-BE49-F238E27FC236}">
                <a16:creationId xmlns:a16="http://schemas.microsoft.com/office/drawing/2014/main" id="{3F3EA452-3F17-6B66-0825-A2E0E13D3385}"/>
              </a:ext>
            </a:extLst>
          </p:cNvPr>
          <p:cNvSpPr>
            <a:spLocks noGrp="1"/>
          </p:cNvSpPr>
          <p:nvPr>
            <p:ph type="ctrTitle"/>
          </p:nvPr>
        </p:nvSpPr>
        <p:spPr>
          <a:xfrm>
            <a:off x="1187624" y="1052737"/>
            <a:ext cx="3308176" cy="720080"/>
          </a:xfrm>
        </p:spPr>
        <p:txBody>
          <a:bodyPr/>
          <a:lstStyle/>
          <a:p>
            <a:r>
              <a:rPr lang="nl-NL" dirty="0"/>
              <a:t>LGBTQI+</a:t>
            </a:r>
          </a:p>
        </p:txBody>
      </p:sp>
      <p:sp>
        <p:nvSpPr>
          <p:cNvPr id="5" name="Titel 3">
            <a:extLst>
              <a:ext uri="{FF2B5EF4-FFF2-40B4-BE49-F238E27FC236}">
                <a16:creationId xmlns:a16="http://schemas.microsoft.com/office/drawing/2014/main" id="{FAAE7B9C-1B40-CAA6-9EF0-64E4872A11C4}"/>
              </a:ext>
            </a:extLst>
          </p:cNvPr>
          <p:cNvSpPr txBox="1">
            <a:spLocks/>
          </p:cNvSpPr>
          <p:nvPr/>
        </p:nvSpPr>
        <p:spPr>
          <a:xfrm>
            <a:off x="4648200" y="1052737"/>
            <a:ext cx="3308176" cy="72008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3200" b="0" i="0" u="none" strike="noStrike" kern="1200" cap="none" spc="0" normalizeH="0" baseline="0" noProof="0" dirty="0">
                <a:ln>
                  <a:noFill/>
                </a:ln>
                <a:solidFill>
                  <a:srgbClr val="F99F1C"/>
                </a:solidFill>
                <a:effectLst/>
                <a:uLnTx/>
                <a:uFillTx/>
                <a:latin typeface="Roboto Slab"/>
                <a:ea typeface="+mj-ea"/>
                <a:cs typeface="+mj-cs"/>
              </a:rPr>
              <a:t>SOGIESC</a:t>
            </a:r>
          </a:p>
        </p:txBody>
      </p:sp>
    </p:spTree>
    <p:extLst>
      <p:ext uri="{BB962C8B-B14F-4D97-AF65-F5344CB8AC3E}">
        <p14:creationId xmlns:p14="http://schemas.microsoft.com/office/powerpoint/2010/main" val="1133148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4132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E1B9"/>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1619672" y="645605"/>
            <a:ext cx="6120680" cy="1260246"/>
          </a:xfrm>
        </p:spPr>
        <p:txBody>
          <a:bodyPr/>
          <a:lstStyle/>
          <a:p>
            <a:r>
              <a:rPr lang="nl-BE" b="1" dirty="0"/>
              <a:t>Gender en genderstereotypering</a:t>
            </a:r>
          </a:p>
        </p:txBody>
      </p:sp>
      <p:sp>
        <p:nvSpPr>
          <p:cNvPr id="5" name="Tijdelijke aanduiding voor inhoud 4">
            <a:extLst>
              <a:ext uri="{FF2B5EF4-FFF2-40B4-BE49-F238E27FC236}">
                <a16:creationId xmlns:a16="http://schemas.microsoft.com/office/drawing/2014/main" id="{C86B0316-0FB4-0BE5-3270-D8133B868248}"/>
              </a:ext>
            </a:extLst>
          </p:cNvPr>
          <p:cNvSpPr>
            <a:spLocks noGrp="1"/>
          </p:cNvSpPr>
          <p:nvPr>
            <p:ph idx="1"/>
          </p:nvPr>
        </p:nvSpPr>
        <p:spPr/>
        <p:txBody>
          <a:bodyPr/>
          <a:lstStyle/>
          <a:p>
            <a:endParaRPr lang="nl-BE"/>
          </a:p>
        </p:txBody>
      </p:sp>
      <p:pic>
        <p:nvPicPr>
          <p:cNvPr id="3" name="Afbeelding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9268" y="3074900"/>
            <a:ext cx="6525464" cy="2016000"/>
          </a:xfrm>
          <a:prstGeom prst="rect">
            <a:avLst/>
          </a:prstGeom>
        </p:spPr>
      </p:pic>
    </p:spTree>
    <p:extLst>
      <p:ext uri="{BB962C8B-B14F-4D97-AF65-F5344CB8AC3E}">
        <p14:creationId xmlns:p14="http://schemas.microsoft.com/office/powerpoint/2010/main" val="962468347"/>
      </p:ext>
    </p:extLst>
  </p:cSld>
  <p:clrMapOvr>
    <a:masterClrMapping/>
  </p:clrMapOvr>
  <p:transition spd="med">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1B1DEA1E-F168-E337-9CBB-E266A77FF318}"/>
              </a:ext>
            </a:extLst>
          </p:cNvPr>
          <p:cNvSpPr>
            <a:spLocks noGrp="1"/>
          </p:cNvSpPr>
          <p:nvPr>
            <p:ph idx="1"/>
          </p:nvPr>
        </p:nvSpPr>
        <p:spPr>
          <a:xfrm>
            <a:off x="0" y="0"/>
            <a:ext cx="9144000" cy="6858000"/>
          </a:xfrm>
          <a:solidFill>
            <a:srgbClr val="FDE1B9"/>
          </a:solidFill>
        </p:spPr>
        <p:txBody>
          <a:bodyPr/>
          <a:lstStyle/>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lang="nl-BE" sz="4000" dirty="0">
              <a:solidFill>
                <a:srgbClr val="F99F1C"/>
              </a:solidFill>
              <a:latin typeface="Roboto Slab"/>
            </a:endParaRPr>
          </a:p>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a:p>
            <a:pPr marL="204788" marR="0" lvl="0" indent="-204788" algn="ctr"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a:p>
            <a:pPr marL="0" marR="0" lvl="0" indent="0" algn="ctr" defTabSz="914400" rtl="0" eaLnBrk="1" fontAlgn="auto" latinLnBrk="0" hangingPunct="1">
              <a:lnSpc>
                <a:spcPct val="90000"/>
              </a:lnSpc>
              <a:spcBef>
                <a:spcPts val="1000"/>
              </a:spcBef>
              <a:spcAft>
                <a:spcPts val="0"/>
              </a:spcAft>
              <a:buClr>
                <a:srgbClr val="F99F1C"/>
              </a:buClr>
              <a:buSzPct val="70000"/>
              <a:buNone/>
              <a:tabLst/>
              <a:defRPr/>
            </a:pPr>
            <a:r>
              <a:rPr kumimoji="0" lang="nl-BE" sz="3600" b="1" i="0" u="none" strike="noStrike" kern="1200" cap="none" spc="0" normalizeH="0" baseline="0" noProof="0" dirty="0">
                <a:ln>
                  <a:noFill/>
                </a:ln>
                <a:solidFill>
                  <a:srgbClr val="F99F1C"/>
                </a:solidFill>
                <a:effectLst/>
                <a:uLnTx/>
                <a:uFillTx/>
                <a:ea typeface="+mn-ea"/>
                <a:cs typeface="+mn-cs"/>
              </a:rPr>
              <a:t>Wat is het verschil tussen geslacht en gender?</a:t>
            </a:r>
            <a:endParaRPr kumimoji="0" lang="nl-BE" sz="3600" b="1" i="0" u="none" strike="noStrike" kern="1200" cap="none" spc="0" normalizeH="0" baseline="0" noProof="0" dirty="0">
              <a:ln>
                <a:noFill/>
              </a:ln>
              <a:solidFill>
                <a:prstClr val="black"/>
              </a:solidFill>
              <a:effectLst/>
              <a:uLnTx/>
              <a:uFillTx/>
              <a:ea typeface="+mn-ea"/>
              <a:cs typeface="+mn-cs"/>
            </a:endParaRPr>
          </a:p>
          <a:p>
            <a:endParaRPr lang="nl-BE" dirty="0"/>
          </a:p>
        </p:txBody>
      </p:sp>
      <p:sp>
        <p:nvSpPr>
          <p:cNvPr id="3" name="Titel 2">
            <a:extLst>
              <a:ext uri="{FF2B5EF4-FFF2-40B4-BE49-F238E27FC236}">
                <a16:creationId xmlns:a16="http://schemas.microsoft.com/office/drawing/2014/main" id="{910BE703-CA2D-9FDA-0025-03A57C9F274D}"/>
              </a:ext>
            </a:extLst>
          </p:cNvPr>
          <p:cNvSpPr>
            <a:spLocks noGrp="1"/>
          </p:cNvSpPr>
          <p:nvPr>
            <p:ph type="ctrTitle"/>
          </p:nvPr>
        </p:nvSpPr>
        <p:spPr>
          <a:xfrm flipV="1">
            <a:off x="1187624" y="0"/>
            <a:ext cx="6858000" cy="1052737"/>
          </a:xfrm>
        </p:spPr>
        <p:txBody>
          <a:bodyPr/>
          <a:lstStyle/>
          <a:p>
            <a:endParaRPr lang="nl-BE" dirty="0"/>
          </a:p>
        </p:txBody>
      </p:sp>
    </p:spTree>
    <p:extLst>
      <p:ext uri="{BB962C8B-B14F-4D97-AF65-F5344CB8AC3E}">
        <p14:creationId xmlns:p14="http://schemas.microsoft.com/office/powerpoint/2010/main" val="3127134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47553-04ED-DAE1-610A-69D506A7D118}"/>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87F95E9A-B143-45C6-823A-CF3086F17F17}"/>
              </a:ext>
            </a:extLst>
          </p:cNvPr>
          <p:cNvSpPr>
            <a:spLocks noGrp="1"/>
          </p:cNvSpPr>
          <p:nvPr>
            <p:ph idx="1"/>
          </p:nvPr>
        </p:nvSpPr>
        <p:spPr>
          <a:xfrm>
            <a:off x="0" y="0"/>
            <a:ext cx="9144000" cy="6858000"/>
          </a:xfrm>
          <a:solidFill>
            <a:srgbClr val="FDE1B9"/>
          </a:solidFill>
        </p:spPr>
        <p:txBody>
          <a:bodyPr/>
          <a:lstStyle/>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lang="nl-BE" sz="4000" dirty="0">
              <a:solidFill>
                <a:srgbClr val="F99F1C"/>
              </a:solidFill>
              <a:latin typeface="Roboto Slab"/>
            </a:endParaRPr>
          </a:p>
          <a:p>
            <a:pPr marL="204788" marR="0" lvl="0" indent="-204788" algn="l"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a:p>
            <a:pPr marL="204788" marR="0" lvl="0" indent="-204788" algn="ctr" defTabSz="914400" rtl="0" eaLnBrk="1" fontAlgn="auto" latinLnBrk="0" hangingPunct="1">
              <a:lnSpc>
                <a:spcPct val="90000"/>
              </a:lnSpc>
              <a:spcBef>
                <a:spcPts val="1000"/>
              </a:spcBef>
              <a:spcAft>
                <a:spcPts val="0"/>
              </a:spcAft>
              <a:buClr>
                <a:srgbClr val="F99F1C"/>
              </a:buClr>
              <a:buSzPct val="70000"/>
              <a:buFont typeface="fontello" panose="02000503000000000000" pitchFamily="2" charset="0"/>
              <a:buChar char=""/>
              <a:tabLst/>
              <a:defRPr/>
            </a:pPr>
            <a:endParaRPr kumimoji="0" lang="nl-BE" sz="4000" b="0" i="0" u="none" strike="noStrike" kern="1200" cap="none" spc="0" normalizeH="0" baseline="0" noProof="0" dirty="0">
              <a:ln>
                <a:noFill/>
              </a:ln>
              <a:solidFill>
                <a:srgbClr val="F99F1C"/>
              </a:solidFill>
              <a:effectLst/>
              <a:uLnTx/>
              <a:uFillTx/>
              <a:latin typeface="Roboto Slab"/>
              <a:ea typeface="+mn-ea"/>
              <a:cs typeface="+mn-cs"/>
            </a:endParaRPr>
          </a:p>
          <a:p>
            <a:endParaRPr lang="nl-BE" dirty="0"/>
          </a:p>
        </p:txBody>
      </p:sp>
      <p:sp>
        <p:nvSpPr>
          <p:cNvPr id="3" name="Titel 2">
            <a:extLst>
              <a:ext uri="{FF2B5EF4-FFF2-40B4-BE49-F238E27FC236}">
                <a16:creationId xmlns:a16="http://schemas.microsoft.com/office/drawing/2014/main" id="{F915D8BB-6BC5-940D-3A37-6EEAB9C8C1E1}"/>
              </a:ext>
            </a:extLst>
          </p:cNvPr>
          <p:cNvSpPr>
            <a:spLocks noGrp="1"/>
          </p:cNvSpPr>
          <p:nvPr>
            <p:ph type="ctrTitle"/>
          </p:nvPr>
        </p:nvSpPr>
        <p:spPr>
          <a:xfrm>
            <a:off x="1143000" y="692696"/>
            <a:ext cx="6858000" cy="792089"/>
          </a:xfrm>
        </p:spPr>
        <p:txBody>
          <a:bodyPr/>
          <a:lstStyle/>
          <a:p>
            <a:pPr algn="ctr"/>
            <a:r>
              <a:rPr lang="nl-BE" b="1" dirty="0"/>
              <a:t>Gender of geslacht?</a:t>
            </a:r>
            <a:endParaRPr lang="nl-BE" dirty="0"/>
          </a:p>
        </p:txBody>
      </p:sp>
      <p:pic>
        <p:nvPicPr>
          <p:cNvPr id="4" name="Afbeelding 3">
            <a:extLst>
              <a:ext uri="{FF2B5EF4-FFF2-40B4-BE49-F238E27FC236}">
                <a16:creationId xmlns:a16="http://schemas.microsoft.com/office/drawing/2014/main" id="{4B6A381A-21C9-176D-07D3-DC363C5F6F5E}"/>
              </a:ext>
            </a:extLst>
          </p:cNvPr>
          <p:cNvPicPr>
            <a:picLocks noChangeAspect="1"/>
          </p:cNvPicPr>
          <p:nvPr/>
        </p:nvPicPr>
        <p:blipFill>
          <a:blip r:embed="rId2"/>
          <a:stretch>
            <a:fillRect/>
          </a:stretch>
        </p:blipFill>
        <p:spPr>
          <a:xfrm>
            <a:off x="1673101" y="1872420"/>
            <a:ext cx="5797798" cy="3407959"/>
          </a:xfrm>
          <a:prstGeom prst="rect">
            <a:avLst/>
          </a:prstGeom>
        </p:spPr>
      </p:pic>
      <p:sp>
        <p:nvSpPr>
          <p:cNvPr id="6" name="Rechthoek: afgeronde hoeken 5">
            <a:extLst>
              <a:ext uri="{FF2B5EF4-FFF2-40B4-BE49-F238E27FC236}">
                <a16:creationId xmlns:a16="http://schemas.microsoft.com/office/drawing/2014/main" id="{F9A44F60-BD36-A2D0-8C3A-F80535130893}"/>
              </a:ext>
            </a:extLst>
          </p:cNvPr>
          <p:cNvSpPr/>
          <p:nvPr/>
        </p:nvSpPr>
        <p:spPr>
          <a:xfrm>
            <a:off x="6318771" y="2900205"/>
            <a:ext cx="2304256" cy="1368152"/>
          </a:xfrm>
          <a:prstGeom prst="roundRect">
            <a:avLst/>
          </a:prstGeom>
          <a:solidFill>
            <a:srgbClr val="F99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BE" sz="1350" b="1" i="0" u="none" strike="noStrike" kern="1200" cap="none" spc="0" normalizeH="0" baseline="0" noProof="0" dirty="0">
                <a:ln>
                  <a:noFill/>
                </a:ln>
                <a:solidFill>
                  <a:prstClr val="black"/>
                </a:solidFill>
                <a:effectLst/>
                <a:uLnTx/>
                <a:uFillTx/>
                <a:ea typeface="+mn-ea"/>
                <a:cs typeface="+mn-cs"/>
              </a:rPr>
              <a:t>Verwijst naar de biologische verschillen tussen jongens en meisjes</a:t>
            </a:r>
            <a:endParaRPr kumimoji="0" lang="nl-NL" sz="1350" b="1" i="0" u="none" strike="noStrike" kern="1200" cap="none" spc="0" normalizeH="0" baseline="0" noProof="0" dirty="0">
              <a:ln>
                <a:noFill/>
              </a:ln>
              <a:solidFill>
                <a:prstClr val="black"/>
              </a:solidFill>
              <a:effectLst/>
              <a:uLnTx/>
              <a:uFillTx/>
              <a:ea typeface="+mn-ea"/>
              <a:cs typeface="+mn-cs"/>
            </a:endParaRPr>
          </a:p>
        </p:txBody>
      </p:sp>
      <p:sp>
        <p:nvSpPr>
          <p:cNvPr id="17" name="Rechthoek: afgeronde hoeken 16">
            <a:extLst>
              <a:ext uri="{FF2B5EF4-FFF2-40B4-BE49-F238E27FC236}">
                <a16:creationId xmlns:a16="http://schemas.microsoft.com/office/drawing/2014/main" id="{DFACF6DE-0E1E-FA8B-79B5-A010258D235F}"/>
              </a:ext>
            </a:extLst>
          </p:cNvPr>
          <p:cNvSpPr/>
          <p:nvPr/>
        </p:nvSpPr>
        <p:spPr>
          <a:xfrm>
            <a:off x="539552" y="2900205"/>
            <a:ext cx="2304256" cy="1368152"/>
          </a:xfrm>
          <a:prstGeom prst="roundRect">
            <a:avLst/>
          </a:prstGeom>
          <a:solidFill>
            <a:srgbClr val="F99F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nl-BE" sz="1350" b="1" dirty="0">
                <a:solidFill>
                  <a:prstClr val="black"/>
                </a:solidFill>
              </a:rPr>
              <a:t>Verwijst naar de </a:t>
            </a:r>
          </a:p>
          <a:p>
            <a:pPr lvl="0" algn="ctr"/>
            <a:r>
              <a:rPr lang="nl-BE" sz="1350" b="1" dirty="0">
                <a:solidFill>
                  <a:prstClr val="black"/>
                </a:solidFill>
              </a:rPr>
              <a:t>sociaal en cultureel aangeleerde  verschillen tussen jongens en meisjes</a:t>
            </a:r>
            <a:endParaRPr lang="nl-NL" sz="1350" b="1" dirty="0">
              <a:solidFill>
                <a:prstClr val="black"/>
              </a:solidFill>
            </a:endParaRPr>
          </a:p>
        </p:txBody>
      </p:sp>
    </p:spTree>
    <p:extLst>
      <p:ext uri="{BB962C8B-B14F-4D97-AF65-F5344CB8AC3E}">
        <p14:creationId xmlns:p14="http://schemas.microsoft.com/office/powerpoint/2010/main" val="316883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56D45-863A-C7B6-19F8-44D9E9FE46BF}"/>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969264D0-E26A-45CB-91DB-EE76610D22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988839"/>
            <a:ext cx="3308176" cy="3308176"/>
          </a:xfrm>
          <a:prstGeom prst="rect">
            <a:avLst/>
          </a:prstGeom>
          <a:noFill/>
        </p:spPr>
      </p:pic>
      <p:sp>
        <p:nvSpPr>
          <p:cNvPr id="2" name="Tijdelijke aanduiding voor inhoud 1">
            <a:extLst>
              <a:ext uri="{FF2B5EF4-FFF2-40B4-BE49-F238E27FC236}">
                <a16:creationId xmlns:a16="http://schemas.microsoft.com/office/drawing/2014/main" id="{53EB3E11-7D9E-4870-629C-0947A04D1181}"/>
              </a:ext>
            </a:extLst>
          </p:cNvPr>
          <p:cNvSpPr>
            <a:spLocks noGrp="1"/>
          </p:cNvSpPr>
          <p:nvPr>
            <p:ph sz="half" idx="2"/>
          </p:nvPr>
        </p:nvSpPr>
        <p:spPr>
          <a:xfrm>
            <a:off x="4431210" y="836712"/>
            <a:ext cx="4605286" cy="4692179"/>
          </a:xfrm>
        </p:spPr>
        <p:txBody>
          <a:bodyPr>
            <a:noAutofit/>
          </a:bodyPr>
          <a:lstStyle/>
          <a:p>
            <a:r>
              <a:rPr lang="nl-NL" sz="2000" b="1" dirty="0"/>
              <a:t>De sociale afspraken en verwachtingen die een samenleving koppelt aan een geslacht of genderidentiteit.</a:t>
            </a:r>
            <a:r>
              <a:rPr lang="nl-NL" sz="2000" dirty="0"/>
              <a:t> </a:t>
            </a:r>
          </a:p>
          <a:p>
            <a:r>
              <a:rPr lang="nl-NL" sz="2000" dirty="0"/>
              <a:t>Vaak zijn gendernormen binair. Ze gaan uit van de tweedeling man - vrouw en zeggen dat die twee groepen zich op twee verschillende en duidelijk afgebakende manieren moeten gedragen.</a:t>
            </a:r>
          </a:p>
          <a:p>
            <a:r>
              <a:rPr lang="nl-NL" sz="2000" dirty="0"/>
              <a:t>Zo wordt er in België vaak verwacht dat mannen geen jurk dragen, en dat vrouwen geen auto kunnen repareren.</a:t>
            </a:r>
          </a:p>
          <a:p>
            <a:r>
              <a:rPr lang="nl-NL" sz="2000" dirty="0"/>
              <a:t>Gendernormen zijn tijds- en plaatsgebonden.   </a:t>
            </a:r>
          </a:p>
        </p:txBody>
      </p:sp>
      <p:sp>
        <p:nvSpPr>
          <p:cNvPr id="3" name="Titel 2">
            <a:extLst>
              <a:ext uri="{FF2B5EF4-FFF2-40B4-BE49-F238E27FC236}">
                <a16:creationId xmlns:a16="http://schemas.microsoft.com/office/drawing/2014/main" id="{231C14D8-D69D-14AA-77D4-5D68B9CD725F}"/>
              </a:ext>
            </a:extLst>
          </p:cNvPr>
          <p:cNvSpPr>
            <a:spLocks noGrp="1"/>
          </p:cNvSpPr>
          <p:nvPr>
            <p:ph type="ctrTitle"/>
          </p:nvPr>
        </p:nvSpPr>
        <p:spPr>
          <a:xfrm>
            <a:off x="1002210" y="624880"/>
            <a:ext cx="6858000" cy="936105"/>
          </a:xfrm>
        </p:spPr>
        <p:txBody>
          <a:bodyPr anchor="t">
            <a:normAutofit/>
          </a:bodyPr>
          <a:lstStyle/>
          <a:p>
            <a:br>
              <a:rPr lang="nl-NL" sz="2200" dirty="0"/>
            </a:br>
            <a:r>
              <a:rPr lang="nl-NL" b="1" dirty="0"/>
              <a:t>Gendernormen</a:t>
            </a:r>
            <a:endParaRPr lang="nl-BE" sz="2200" b="1" dirty="0"/>
          </a:p>
        </p:txBody>
      </p:sp>
    </p:spTree>
    <p:extLst>
      <p:ext uri="{BB962C8B-B14F-4D97-AF65-F5344CB8AC3E}">
        <p14:creationId xmlns:p14="http://schemas.microsoft.com/office/powerpoint/2010/main" val="3075268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inhoud 7">
            <a:extLst>
              <a:ext uri="{FF2B5EF4-FFF2-40B4-BE49-F238E27FC236}">
                <a16:creationId xmlns:a16="http://schemas.microsoft.com/office/drawing/2014/main" id="{60220E4F-9459-9D87-6E98-9C0A2C1EE72D}"/>
              </a:ext>
            </a:extLst>
          </p:cNvPr>
          <p:cNvPicPr>
            <a:picLocks noGrp="1" noChangeAspect="1"/>
          </p:cNvPicPr>
          <p:nvPr>
            <p:ph idx="1"/>
          </p:nvPr>
        </p:nvPicPr>
        <p:blipFill>
          <a:blip r:embed="rId3"/>
          <a:stretch>
            <a:fillRect/>
          </a:stretch>
        </p:blipFill>
        <p:spPr>
          <a:xfrm>
            <a:off x="2576925" y="1989138"/>
            <a:ext cx="4079050" cy="4187825"/>
          </a:xfrm>
          <a:prstGeom prst="rect">
            <a:avLst/>
          </a:prstGeom>
        </p:spPr>
      </p:pic>
      <p:sp>
        <p:nvSpPr>
          <p:cNvPr id="2" name="Titel 1"/>
          <p:cNvSpPr>
            <a:spLocks noGrp="1"/>
          </p:cNvSpPr>
          <p:nvPr>
            <p:ph type="ctrTitle"/>
          </p:nvPr>
        </p:nvSpPr>
        <p:spPr>
          <a:xfrm>
            <a:off x="866631" y="1037372"/>
            <a:ext cx="7521727" cy="720080"/>
          </a:xfrm>
        </p:spPr>
        <p:txBody>
          <a:bodyPr>
            <a:normAutofit fontScale="90000"/>
          </a:bodyPr>
          <a:lstStyle/>
          <a:p>
            <a:r>
              <a:rPr lang="nl-BE" dirty="0"/>
              <a:t> </a:t>
            </a:r>
            <a:r>
              <a:rPr lang="nl-NL" sz="3100" b="1" dirty="0">
                <a:cs typeface="Poppins" panose="00000800000000000000" pitchFamily="50" charset="0"/>
              </a:rPr>
              <a:t>Gendernormen – begint al op jonge leeftijd</a:t>
            </a:r>
            <a:endParaRPr lang="nl-NL" sz="3100" b="1" dirty="0">
              <a:ea typeface="Karmilla" pitchFamily="2" charset="0"/>
            </a:endParaRPr>
          </a:p>
        </p:txBody>
      </p:sp>
      <p:sp>
        <p:nvSpPr>
          <p:cNvPr id="3" name="Rectangle 1"/>
          <p:cNvSpPr>
            <a:spLocks noChangeArrowheads="1"/>
          </p:cNvSpPr>
          <p:nvPr/>
        </p:nvSpPr>
        <p:spPr bwMode="auto">
          <a:xfrm>
            <a:off x="0" y="878659"/>
            <a:ext cx="65" cy="30008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defRPr/>
            </a:pPr>
            <a:br>
              <a:rPr lang="nl-NL" altLang="nl-BE" sz="600">
                <a:solidFill>
                  <a:srgbClr val="202124"/>
                </a:solidFill>
                <a:cs typeface="Arial" panose="020B0604020202020204" pitchFamily="34" charset="0"/>
              </a:rPr>
            </a:br>
            <a:endParaRPr lang="nl-NL" altLang="nl-BE" sz="1350">
              <a:solidFill>
                <a:prstClr val="black"/>
              </a:solidFill>
            </a:endParaRPr>
          </a:p>
        </p:txBody>
      </p:sp>
      <p:pic>
        <p:nvPicPr>
          <p:cNvPr id="6" name="Afbeelding 5">
            <a:extLst>
              <a:ext uri="{FF2B5EF4-FFF2-40B4-BE49-F238E27FC236}">
                <a16:creationId xmlns:a16="http://schemas.microsoft.com/office/drawing/2014/main" id="{7F1558FF-135F-2BFE-01E0-B2C63ADD7E68}"/>
              </a:ext>
            </a:extLst>
          </p:cNvPr>
          <p:cNvPicPr>
            <a:picLocks noChangeAspect="1"/>
          </p:cNvPicPr>
          <p:nvPr/>
        </p:nvPicPr>
        <p:blipFill>
          <a:blip r:embed="rId4"/>
          <a:stretch>
            <a:fillRect/>
          </a:stretch>
        </p:blipFill>
        <p:spPr>
          <a:xfrm>
            <a:off x="5107580" y="3748920"/>
            <a:ext cx="7144" cy="7144"/>
          </a:xfrm>
          <a:prstGeom prst="rect">
            <a:avLst/>
          </a:prstGeom>
        </p:spPr>
      </p:pic>
      <p:sp>
        <p:nvSpPr>
          <p:cNvPr id="9" name="Tekstvak 8">
            <a:extLst>
              <a:ext uri="{FF2B5EF4-FFF2-40B4-BE49-F238E27FC236}">
                <a16:creationId xmlns:a16="http://schemas.microsoft.com/office/drawing/2014/main" id="{E142E262-C1DF-1837-3C06-568041ADDA57}"/>
              </a:ext>
            </a:extLst>
          </p:cNvPr>
          <p:cNvSpPr txBox="1"/>
          <p:nvPr/>
        </p:nvSpPr>
        <p:spPr>
          <a:xfrm>
            <a:off x="1187624" y="6408649"/>
            <a:ext cx="4680520" cy="338554"/>
          </a:xfrm>
          <a:prstGeom prst="rect">
            <a:avLst/>
          </a:prstGeom>
          <a:noFill/>
        </p:spPr>
        <p:txBody>
          <a:bodyPr wrap="square" rtlCol="0">
            <a:spAutoFit/>
          </a:bodyPr>
          <a:lstStyle/>
          <a:p>
            <a:r>
              <a:rPr lang="nl-NL" sz="1600" dirty="0"/>
              <a:t>Bron: voorjaarsfolder 2026 - Dreamland</a:t>
            </a:r>
            <a:endParaRPr lang="nl-BE" sz="1600" dirty="0"/>
          </a:p>
        </p:txBody>
      </p:sp>
    </p:spTree>
    <p:extLst>
      <p:ext uri="{BB962C8B-B14F-4D97-AF65-F5344CB8AC3E}">
        <p14:creationId xmlns:p14="http://schemas.microsoft.com/office/powerpoint/2010/main" val="2621660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3010-E7BA-7157-7625-57007B7801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9D19BBD-BCFE-EDE9-B06F-8C53F6180279}"/>
              </a:ext>
            </a:extLst>
          </p:cNvPr>
          <p:cNvSpPr>
            <a:spLocks noGrp="1"/>
          </p:cNvSpPr>
          <p:nvPr>
            <p:ph type="ctrTitle"/>
          </p:nvPr>
        </p:nvSpPr>
        <p:spPr>
          <a:xfrm>
            <a:off x="866632" y="1037372"/>
            <a:ext cx="6858000" cy="720080"/>
          </a:xfrm>
        </p:spPr>
        <p:txBody>
          <a:bodyPr>
            <a:normAutofit fontScale="90000"/>
          </a:bodyPr>
          <a:lstStyle/>
          <a:p>
            <a:r>
              <a:rPr lang="nl-BE" dirty="0"/>
              <a:t> </a:t>
            </a:r>
            <a:r>
              <a:rPr kumimoji="0" lang="nl-NL" sz="2800" b="1" i="0" u="none" strike="noStrike" kern="1200" cap="none" spc="0" normalizeH="0" baseline="0" noProof="0" dirty="0">
                <a:ln>
                  <a:noFill/>
                </a:ln>
                <a:solidFill>
                  <a:srgbClr val="F99F1C"/>
                </a:solidFill>
                <a:effectLst/>
                <a:uLnTx/>
                <a:uFillTx/>
                <a:latin typeface="Roboto Slab"/>
                <a:ea typeface="+mj-ea"/>
                <a:cs typeface="Poppins" panose="00000800000000000000" pitchFamily="50" charset="0"/>
              </a:rPr>
              <a:t>Gendernormen – begint al op jonge leeftijd</a:t>
            </a:r>
            <a:endParaRPr lang="nl-NL" b="1" dirty="0">
              <a:ea typeface="Karmilla" pitchFamily="2" charset="0"/>
            </a:endParaRPr>
          </a:p>
        </p:txBody>
      </p:sp>
      <p:sp>
        <p:nvSpPr>
          <p:cNvPr id="3" name="Rectangle 1">
            <a:extLst>
              <a:ext uri="{FF2B5EF4-FFF2-40B4-BE49-F238E27FC236}">
                <a16:creationId xmlns:a16="http://schemas.microsoft.com/office/drawing/2014/main" id="{CD8A02AC-5C36-C35A-0406-FBC8657EDB09}"/>
              </a:ext>
            </a:extLst>
          </p:cNvPr>
          <p:cNvSpPr>
            <a:spLocks noChangeArrowheads="1"/>
          </p:cNvSpPr>
          <p:nvPr/>
        </p:nvSpPr>
        <p:spPr bwMode="auto">
          <a:xfrm>
            <a:off x="0" y="878659"/>
            <a:ext cx="65" cy="300082"/>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defRPr/>
            </a:pPr>
            <a:br>
              <a:rPr lang="nl-NL" altLang="nl-BE" sz="600">
                <a:solidFill>
                  <a:srgbClr val="202124"/>
                </a:solidFill>
                <a:cs typeface="Arial" panose="020B0604020202020204" pitchFamily="34" charset="0"/>
              </a:rPr>
            </a:br>
            <a:endParaRPr lang="nl-NL" altLang="nl-BE" sz="1350">
              <a:solidFill>
                <a:prstClr val="black"/>
              </a:solidFill>
            </a:endParaRPr>
          </a:p>
        </p:txBody>
      </p:sp>
      <p:pic>
        <p:nvPicPr>
          <p:cNvPr id="6" name="Afbeelding 5">
            <a:extLst>
              <a:ext uri="{FF2B5EF4-FFF2-40B4-BE49-F238E27FC236}">
                <a16:creationId xmlns:a16="http://schemas.microsoft.com/office/drawing/2014/main" id="{C4C595FE-AB25-9139-093A-8F07C9FC7885}"/>
              </a:ext>
            </a:extLst>
          </p:cNvPr>
          <p:cNvPicPr>
            <a:picLocks noChangeAspect="1"/>
          </p:cNvPicPr>
          <p:nvPr/>
        </p:nvPicPr>
        <p:blipFill>
          <a:blip r:embed="rId3"/>
          <a:stretch>
            <a:fillRect/>
          </a:stretch>
        </p:blipFill>
        <p:spPr>
          <a:xfrm>
            <a:off x="5107580" y="3748920"/>
            <a:ext cx="7144" cy="7144"/>
          </a:xfrm>
          <a:prstGeom prst="rect">
            <a:avLst/>
          </a:prstGeom>
        </p:spPr>
      </p:pic>
      <p:pic>
        <p:nvPicPr>
          <p:cNvPr id="13" name="Tijdelijke aanduiding voor inhoud 12">
            <a:extLst>
              <a:ext uri="{FF2B5EF4-FFF2-40B4-BE49-F238E27FC236}">
                <a16:creationId xmlns:a16="http://schemas.microsoft.com/office/drawing/2014/main" id="{B6458145-AEDE-CB53-584D-F070D974DA3E}"/>
              </a:ext>
            </a:extLst>
          </p:cNvPr>
          <p:cNvPicPr>
            <a:picLocks noGrp="1" noChangeAspect="1"/>
          </p:cNvPicPr>
          <p:nvPr>
            <p:ph idx="1"/>
          </p:nvPr>
        </p:nvPicPr>
        <p:blipFill>
          <a:blip r:embed="rId4"/>
          <a:stretch>
            <a:fillRect/>
          </a:stretch>
        </p:blipFill>
        <p:spPr>
          <a:xfrm>
            <a:off x="1910124" y="1989138"/>
            <a:ext cx="5412651" cy="4187825"/>
          </a:xfrm>
          <a:prstGeom prst="rect">
            <a:avLst/>
          </a:prstGeom>
        </p:spPr>
      </p:pic>
      <p:sp>
        <p:nvSpPr>
          <p:cNvPr id="15" name="Tekstvak 14">
            <a:extLst>
              <a:ext uri="{FF2B5EF4-FFF2-40B4-BE49-F238E27FC236}">
                <a16:creationId xmlns:a16="http://schemas.microsoft.com/office/drawing/2014/main" id="{28FF3AE9-3CA8-241A-4BC4-55B69C4A314F}"/>
              </a:ext>
            </a:extLst>
          </p:cNvPr>
          <p:cNvSpPr txBox="1"/>
          <p:nvPr/>
        </p:nvSpPr>
        <p:spPr>
          <a:xfrm>
            <a:off x="1187624" y="6363232"/>
            <a:ext cx="4572000" cy="338554"/>
          </a:xfrm>
          <a:prstGeom prst="rect">
            <a:avLst/>
          </a:prstGeom>
          <a:noFill/>
        </p:spPr>
        <p:txBody>
          <a:bodyPr wrap="square">
            <a:spAutoFit/>
          </a:bodyPr>
          <a:lstStyle/>
          <a:p>
            <a:r>
              <a:rPr lang="nl-BE" sz="1600" dirty="0"/>
              <a:t>Bron: voorjaarsfolder 2026 - Dreamland</a:t>
            </a:r>
          </a:p>
        </p:txBody>
      </p:sp>
    </p:spTree>
    <p:extLst>
      <p:ext uri="{BB962C8B-B14F-4D97-AF65-F5344CB8AC3E}">
        <p14:creationId xmlns:p14="http://schemas.microsoft.com/office/powerpoint/2010/main" val="460656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4572000" y="0"/>
            <a:ext cx="4572000" cy="6858000"/>
          </a:xfrm>
          <a:prstGeom prst="rect">
            <a:avLst/>
          </a:prstGeom>
          <a:solidFill>
            <a:srgbClr val="FDE1B9"/>
          </a:solidFill>
          <a:ln>
            <a:solidFill>
              <a:srgbClr val="F0E2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nl-BE" sz="1350">
              <a:solidFill>
                <a:prstClr val="white"/>
              </a:solidFill>
              <a:latin typeface="Calibri" panose="020F0502020204030204"/>
            </a:endParaRPr>
          </a:p>
        </p:txBody>
      </p:sp>
      <p:sp>
        <p:nvSpPr>
          <p:cNvPr id="2" name="Titel 1"/>
          <p:cNvSpPr>
            <a:spLocks noGrp="1"/>
          </p:cNvSpPr>
          <p:nvPr>
            <p:ph type="title"/>
          </p:nvPr>
        </p:nvSpPr>
        <p:spPr>
          <a:xfrm>
            <a:off x="0" y="1131094"/>
            <a:ext cx="4572000" cy="994172"/>
          </a:xfrm>
        </p:spPr>
        <p:txBody>
          <a:bodyPr/>
          <a:lstStyle/>
          <a:p>
            <a:pPr algn="ctr"/>
            <a:r>
              <a:rPr lang="nl-NL" dirty="0">
                <a:cs typeface="Poppins" panose="00000800000000000000" pitchFamily="50" charset="0"/>
              </a:rPr>
              <a:t>Gendernormen</a:t>
            </a:r>
          </a:p>
        </p:txBody>
      </p:sp>
      <p:pic>
        <p:nvPicPr>
          <p:cNvPr id="8" name="Afbeelding 7"/>
          <p:cNvPicPr>
            <a:picLocks noChangeAspect="1"/>
          </p:cNvPicPr>
          <p:nvPr/>
        </p:nvPicPr>
        <p:blipFill>
          <a:blip r:embed="rId3"/>
          <a:stretch>
            <a:fillRect/>
          </a:stretch>
        </p:blipFill>
        <p:spPr>
          <a:xfrm>
            <a:off x="5012855" y="2506428"/>
            <a:ext cx="3690290" cy="1845146"/>
          </a:xfrm>
          <a:prstGeom prst="rect">
            <a:avLst/>
          </a:prstGeom>
          <a:ln>
            <a:noFill/>
          </a:ln>
        </p:spPr>
      </p:pic>
      <p:sp>
        <p:nvSpPr>
          <p:cNvPr id="9" name="Titel 1"/>
          <p:cNvSpPr txBox="1">
            <a:spLocks/>
          </p:cNvSpPr>
          <p:nvPr/>
        </p:nvSpPr>
        <p:spPr>
          <a:xfrm>
            <a:off x="0" y="4788472"/>
            <a:ext cx="4572000"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defRPr/>
            </a:pPr>
            <a:r>
              <a:rPr lang="nl-NL" sz="3000" dirty="0">
                <a:solidFill>
                  <a:schemeClr val="accent2"/>
                </a:solidFill>
                <a:cs typeface="Poppins" panose="00000800000000000000" pitchFamily="50" charset="0"/>
              </a:rPr>
              <a:t>Heteronorm</a:t>
            </a:r>
          </a:p>
          <a:p>
            <a:pPr algn="ctr" defTabSz="685800">
              <a:defRPr/>
            </a:pPr>
            <a:r>
              <a:rPr lang="nl-NL" sz="3000" dirty="0" err="1">
                <a:solidFill>
                  <a:schemeClr val="accent2"/>
                </a:solidFill>
                <a:cs typeface="Poppins" panose="00000800000000000000" pitchFamily="50" charset="0"/>
              </a:rPr>
              <a:t>Cisnorm</a:t>
            </a:r>
            <a:endParaRPr lang="nl-NL" sz="3000" dirty="0">
              <a:solidFill>
                <a:schemeClr val="accent2"/>
              </a:solidFill>
              <a:cs typeface="Poppins" panose="00000800000000000000" pitchFamily="50" charset="0"/>
            </a:endParaRPr>
          </a:p>
        </p:txBody>
      </p:sp>
      <p:cxnSp>
        <p:nvCxnSpPr>
          <p:cNvPr id="10" name="Rechte verbindingslijn met pijl 9"/>
          <p:cNvCxnSpPr/>
          <p:nvPr/>
        </p:nvCxnSpPr>
        <p:spPr>
          <a:xfrm>
            <a:off x="2286000" y="2341779"/>
            <a:ext cx="1" cy="2009795"/>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3438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Start dia">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16C0C0B-CCA8-4A7E-B2B3-BF93BBBF581D}" vid="{F1D01C51-8C71-468F-95E7-3F3605852873}"/>
    </a:ext>
  </a:extLst>
</a:theme>
</file>

<file path=ppt/theme/theme10.xml><?xml version="1.0" encoding="utf-8"?>
<a:theme xmlns:a="http://schemas.openxmlformats.org/drawingml/2006/main" name="1_Inhoud Oranje">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çavaria" id="{A24FB236-F22D-4CB8-8D09-7782B91E7379}" vid="{7185C8E2-1A40-495F-87EE-A9678E74179B}"/>
    </a:ext>
  </a:extLst>
</a:theme>
</file>

<file path=ppt/theme/theme11.xml><?xml version="1.0" encoding="utf-8"?>
<a:theme xmlns:a="http://schemas.openxmlformats.org/drawingml/2006/main" name="1_Aangepast ontwerp">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çavaria" id="{A24FB236-F22D-4CB8-8D09-7782B91E7379}" vid="{89CB08F4-CF1C-42B2-8C3E-574EB37A1BD1}"/>
    </a:ext>
  </a:extLst>
</a:theme>
</file>

<file path=ppt/theme/theme12.xml><?xml version="1.0" encoding="utf-8"?>
<a:theme xmlns:a="http://schemas.openxmlformats.org/drawingml/2006/main" name="1_Start dia">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çavaria" id="{A24FB236-F22D-4CB8-8D09-7782B91E7379}" vid="{3A1FEB0D-B119-45A8-9035-081944470775}"/>
    </a:ext>
  </a:extLst>
</a:theme>
</file>

<file path=ppt/theme/theme13.xml><?xml version="1.0" encoding="utf-8"?>
<a:theme xmlns:a="http://schemas.openxmlformats.org/drawingml/2006/main" name="1_Inhoud Blauw">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çavaria" id="{A24FB236-F22D-4CB8-8D09-7782B91E7379}" vid="{30D5ECAC-94AA-4F02-B918-56621DE43829}"/>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oofdstukken">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316C0C0B-CCA8-4A7E-B2B3-BF93BBBF581D}" vid="{1B143AB8-B391-47C0-96EB-7213E0A0CD1E}"/>
    </a:ext>
  </a:extLst>
</a:theme>
</file>

<file path=ppt/theme/theme3.xml><?xml version="1.0" encoding="utf-8"?>
<a:theme xmlns:a="http://schemas.openxmlformats.org/drawingml/2006/main" name="Inhoud Oranje">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16C0C0B-CCA8-4A7E-B2B3-BF93BBBF581D}" vid="{396B0392-79F4-44A9-8C01-AAB94A1D82A8}"/>
    </a:ext>
  </a:extLst>
</a:theme>
</file>

<file path=ppt/theme/theme4.xml><?xml version="1.0" encoding="utf-8"?>
<a:theme xmlns:a="http://schemas.openxmlformats.org/drawingml/2006/main" name="Inhoud Roze">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16C0C0B-CCA8-4A7E-B2B3-BF93BBBF581D}" vid="{DAE4E3FF-E29F-4699-B268-394E155DA338}"/>
    </a:ext>
  </a:extLst>
</a:theme>
</file>

<file path=ppt/theme/theme5.xml><?xml version="1.0" encoding="utf-8"?>
<a:theme xmlns:a="http://schemas.openxmlformats.org/drawingml/2006/main" name="Inhoud Groen">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16C0C0B-CCA8-4A7E-B2B3-BF93BBBF581D}" vid="{ED6EBC3A-352A-4399-8AA9-2D2A14D46147}"/>
    </a:ext>
  </a:extLst>
</a:theme>
</file>

<file path=ppt/theme/theme6.xml><?xml version="1.0" encoding="utf-8"?>
<a:theme xmlns:a="http://schemas.openxmlformats.org/drawingml/2006/main" name="Inhoud Blauw">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16C0C0B-CCA8-4A7E-B2B3-BF93BBBF581D}" vid="{55BCA534-4EE3-4C0B-B8A6-96C8D283261F}"/>
    </a:ext>
  </a:extLst>
</a:theme>
</file>

<file path=ppt/theme/theme7.xml><?xml version="1.0" encoding="utf-8"?>
<a:theme xmlns:a="http://schemas.openxmlformats.org/drawingml/2006/main" name="Einddia">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16C0C0B-CCA8-4A7E-B2B3-BF93BBBF581D}" vid="{15DDFC6F-3CED-4D62-94D8-3AE2DB1B914F}"/>
    </a:ext>
  </a:extLst>
</a:theme>
</file>

<file path=ppt/theme/theme8.xml><?xml version="1.0" encoding="utf-8"?>
<a:theme xmlns:a="http://schemas.openxmlformats.org/drawingml/2006/main" name="Aangepast ontwerp">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316C0C0B-CCA8-4A7E-B2B3-BF93BBBF581D}" vid="{579356EE-1438-4426-B137-7C7A4BA9E17A}"/>
    </a:ext>
  </a:extLst>
</a:theme>
</file>

<file path=ppt/theme/theme9.xml><?xml version="1.0" encoding="utf-8"?>
<a:theme xmlns:a="http://schemas.openxmlformats.org/drawingml/2006/main" name="1_Hoofdstukken">
  <a:themeElements>
    <a:clrScheme name="çavaria">
      <a:dk1>
        <a:sysClr val="windowText" lastClr="000000"/>
      </a:dk1>
      <a:lt1>
        <a:sysClr val="window" lastClr="FFFFFF"/>
      </a:lt1>
      <a:dk2>
        <a:srgbClr val="35363D"/>
      </a:dk2>
      <a:lt2>
        <a:srgbClr val="E7E6E6"/>
      </a:lt2>
      <a:accent1>
        <a:srgbClr val="F26D67"/>
      </a:accent1>
      <a:accent2>
        <a:srgbClr val="F99F1C"/>
      </a:accent2>
      <a:accent3>
        <a:srgbClr val="60C3AD"/>
      </a:accent3>
      <a:accent4>
        <a:srgbClr val="B3AAA2"/>
      </a:accent4>
      <a:accent5>
        <a:srgbClr val="702C86"/>
      </a:accent5>
      <a:accent6>
        <a:srgbClr val="B5006C"/>
      </a:accent6>
      <a:hlink>
        <a:srgbClr val="F26D67"/>
      </a:hlink>
      <a:folHlink>
        <a:srgbClr val="F8AEAA"/>
      </a:folHlink>
    </a:clrScheme>
    <a:fontScheme name="çavaria">
      <a:majorFont>
        <a:latin typeface="Roboto Slab"/>
        <a:ea typeface=""/>
        <a:cs typeface=""/>
      </a:majorFont>
      <a:minorFont>
        <a:latin typeface="Montserrat regular"/>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çavaria" id="{A24FB236-F22D-4CB8-8D09-7782B91E7379}" vid="{72F77357-AD58-4664-B679-8F36243D992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Flow_SignoffStatus xmlns="795a6355-daaa-4b92-b62f-cc8d3b4dcbd9" xsi:nil="true"/>
    <lcf76f155ced4ddcb4097134ff3c332f xmlns="795a6355-daaa-4b92-b62f-cc8d3b4dcbd9">
      <Terms xmlns="http://schemas.microsoft.com/office/infopath/2007/PartnerControls"/>
    </lcf76f155ced4ddcb4097134ff3c332f>
    <TaxCatchAll xmlns="7340a75f-d0d6-4cbc-87f3-764fa94f95ba" xsi:nil="true"/>
    <door xmlns="795a6355-daaa-4b92-b62f-cc8d3b4dcbd9">
      <UserInfo>
        <DisplayName/>
        <AccountId xsi:nil="true"/>
        <AccountType/>
      </UserInfo>
    </door>
    <Personeelslid xmlns="795a6355-daaa-4b92-b62f-cc8d3b4dcbd9">
      <UserInfo>
        <DisplayName/>
        <AccountId xsi:nil="true"/>
        <AccountType/>
      </UserInfo>
    </Personeelsli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326DFB4FE092044ADD2C03F2F2FC9AB" ma:contentTypeVersion="23" ma:contentTypeDescription="Een nieuw document maken." ma:contentTypeScope="" ma:versionID="c2f268abbc719f97335636683ecf0539">
  <xsd:schema xmlns:xsd="http://www.w3.org/2001/XMLSchema" xmlns:xs="http://www.w3.org/2001/XMLSchema" xmlns:p="http://schemas.microsoft.com/office/2006/metadata/properties" xmlns:ns2="795a6355-daaa-4b92-b62f-cc8d3b4dcbd9" xmlns:ns3="7340a75f-d0d6-4cbc-87f3-764fa94f95ba" targetNamespace="http://schemas.microsoft.com/office/2006/metadata/properties" ma:root="true" ma:fieldsID="f002020c1fb6b7cc7f1b6b2864971b66" ns2:_="" ns3:_="">
    <xsd:import namespace="795a6355-daaa-4b92-b62f-cc8d3b4dcbd9"/>
    <xsd:import namespace="7340a75f-d0d6-4cbc-87f3-764fa94f95b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ServiceAutoKeyPoints" minOccurs="0"/>
                <xsd:element ref="ns2:MediaServiceKeyPoints" minOccurs="0"/>
                <xsd:element ref="ns2:_Flow_SignoffStatu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element ref="ns2:door" minOccurs="0"/>
                <xsd:element ref="ns2:Personeelsl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5a6355-daaa-4b92-b62f-cc8d3b4dcb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Flow_SignoffStatus" ma:index="20" nillable="true" ma:displayName="Afmeldingsstatus" ma:internalName="Afmeldings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Afbeeldingtags" ma:readOnly="false" ma:fieldId="{5cf76f15-5ced-4ddc-b409-7134ff3c332f}" ma:taxonomyMulti="true" ma:sspId="e3876a6f-1942-45eb-bb87-2a83dcaff9f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element name="door" ma:index="28" nillable="true" ma:displayName="door" ma:format="Dropdown" ma:list="UserInfo" ma:SharePointGroup="0" ma:internalName="doo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Personeelslid" ma:index="29" nillable="true" ma:displayName="Personeelslid" ma:format="Dropdown" ma:list="UserInfo" ma:SharePointGroup="0" ma:internalName="Personeelslid">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340a75f-d0d6-4cbc-87f3-764fa94f95ba"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TaxCatchAll" ma:index="24" nillable="true" ma:displayName="Taxonomy Catch All Column" ma:hidden="true" ma:list="{630d90be-dd0e-4872-b0b2-684913c66ad5}" ma:internalName="TaxCatchAll" ma:showField="CatchAllData" ma:web="7340a75f-d0d6-4cbc-87f3-764fa94f95b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1C9AFF8-0B4A-409D-8767-376715AAF924}">
  <ds:schemaRefs>
    <ds:schemaRef ds:uri="http://schemas.microsoft.com/sharepoint/v3/contenttype/forms"/>
  </ds:schemaRefs>
</ds:datastoreItem>
</file>

<file path=customXml/itemProps2.xml><?xml version="1.0" encoding="utf-8"?>
<ds:datastoreItem xmlns:ds="http://schemas.openxmlformats.org/officeDocument/2006/customXml" ds:itemID="{C7CE90B3-551B-470E-9663-484BA6F6BB6C}">
  <ds:schemaRefs>
    <ds:schemaRef ds:uri="http://purl.org/dc/elements/1.1/"/>
    <ds:schemaRef ds:uri="http://purl.org/dc/terms/"/>
    <ds:schemaRef ds:uri="7340a75f-d0d6-4cbc-87f3-764fa94f95ba"/>
    <ds:schemaRef ds:uri="http://schemas.openxmlformats.org/package/2006/metadata/core-properties"/>
    <ds:schemaRef ds:uri="http://www.w3.org/XML/1998/namespace"/>
    <ds:schemaRef ds:uri="http://purl.org/dc/dcmitype/"/>
    <ds:schemaRef ds:uri="http://schemas.microsoft.com/office/2006/documentManagement/types"/>
    <ds:schemaRef ds:uri="http://schemas.microsoft.com/office/infopath/2007/PartnerControls"/>
    <ds:schemaRef ds:uri="795a6355-daaa-4b92-b62f-cc8d3b4dcbd9"/>
    <ds:schemaRef ds:uri="http://schemas.microsoft.com/office/2006/metadata/properties"/>
  </ds:schemaRefs>
</ds:datastoreItem>
</file>

<file path=customXml/itemProps3.xml><?xml version="1.0" encoding="utf-8"?>
<ds:datastoreItem xmlns:ds="http://schemas.openxmlformats.org/officeDocument/2006/customXml" ds:itemID="{D82C1B8A-E6A8-4D40-BA6A-442B0BA056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5a6355-daaa-4b92-b62f-cc8d3b4dcbd9"/>
    <ds:schemaRef ds:uri="7340a75f-d0d6-4cbc-87f3-764fa94f95b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Sjabloon_Powerpoint_Cavaria</Template>
  <TotalTime>0</TotalTime>
  <Words>2480</Words>
  <Application>Microsoft Office PowerPoint</Application>
  <PresentationFormat>On-screen Show (4:3)</PresentationFormat>
  <Paragraphs>276</Paragraphs>
  <Slides>29</Slides>
  <Notes>19</Notes>
  <HiddenSlides>0</HiddenSlides>
  <MMClips>0</MMClips>
  <ScaleCrop>false</ScaleCrop>
  <HeadingPairs>
    <vt:vector size="4" baseType="variant">
      <vt:variant>
        <vt:lpstr>Theme</vt:lpstr>
      </vt:variant>
      <vt:variant>
        <vt:i4>13</vt:i4>
      </vt:variant>
      <vt:variant>
        <vt:lpstr>Slide Titles</vt:lpstr>
      </vt:variant>
      <vt:variant>
        <vt:i4>29</vt:i4>
      </vt:variant>
    </vt:vector>
  </HeadingPairs>
  <TitlesOfParts>
    <vt:vector size="42" baseType="lpstr">
      <vt:lpstr>Start dia</vt:lpstr>
      <vt:lpstr>Hoofdstukken</vt:lpstr>
      <vt:lpstr>Inhoud Oranje</vt:lpstr>
      <vt:lpstr>Inhoud Roze</vt:lpstr>
      <vt:lpstr>Inhoud Groen</vt:lpstr>
      <vt:lpstr>Inhoud Blauw</vt:lpstr>
      <vt:lpstr>Einddia</vt:lpstr>
      <vt:lpstr>Aangepast ontwerp</vt:lpstr>
      <vt:lpstr>1_Hoofdstukken</vt:lpstr>
      <vt:lpstr>1_Inhoud Oranje</vt:lpstr>
      <vt:lpstr>1_Aangepast ontwerp</vt:lpstr>
      <vt:lpstr>1_Start dia</vt:lpstr>
      <vt:lpstr>1_Inhoud Blauw</vt:lpstr>
      <vt:lpstr>PowerPoint Presentation</vt:lpstr>
      <vt:lpstr>Gender-, seksuele en seksediversiteit</vt:lpstr>
      <vt:lpstr>Gender en genderstereotypering</vt:lpstr>
      <vt:lpstr>PowerPoint Presentation</vt:lpstr>
      <vt:lpstr>Gender of geslacht?</vt:lpstr>
      <vt:lpstr> Gendernormen</vt:lpstr>
      <vt:lpstr> Gendernormen – begint al op jonge leeftijd</vt:lpstr>
      <vt:lpstr> Gendernormen – begint al op jonge leeftijd</vt:lpstr>
      <vt:lpstr>Gendernormen</vt:lpstr>
      <vt:lpstr>   “Gendernormen kunnen schadelijk zijn voor kinderen en jongeren”</vt:lpstr>
      <vt:lpstr>Gevolgen van gendernormen</vt:lpstr>
      <vt:lpstr>LGBTQI+?!</vt:lpstr>
      <vt:lpstr>Gender en seksuele diversiteit</vt:lpstr>
      <vt:lpstr>PowerPoint Presentation</vt:lpstr>
      <vt:lpstr>PowerPoint Presentation</vt:lpstr>
      <vt:lpstr>PowerPoint Presentation</vt:lpstr>
      <vt:lpstr>PowerPoint Presentation</vt:lpstr>
      <vt:lpstr>PowerPoint Presentation</vt:lpstr>
      <vt:lpstr>PowerPoint Presentation</vt:lpstr>
      <vt:lpstr>Persoonlijke voornaamwoorden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LGBTQI+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Hilke de Smedt</dc:creator>
  <cp:lastModifiedBy>Els Verbeelen</cp:lastModifiedBy>
  <cp:revision>5</cp:revision>
  <dcterms:created xsi:type="dcterms:W3CDTF">2026-01-06T12:34:33Z</dcterms:created>
  <dcterms:modified xsi:type="dcterms:W3CDTF">2026-05-27T07:20:14Z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0x0101009326DFB4FE092044ADD2C03F2F2FC9AB</vt:lpwstr>
  </property>
  <property fmtid="{D5CDD505-2E9C-101B-9397-08002B2CF9AE}" pid="3" name="MediaServiceImageTags">
    <vt:lpwstr/>
  </property>
</Properties>
</file>